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slideLayouts/slideLayout4.xml" ContentType="application/vnd.openxmlformats-officedocument.presentationml.slideLayout+xml"/>
  <Override PartName="/ppt/theme/theme5.xml" ContentType="application/vnd.openxmlformats-officedocument.theme+xml"/>
  <Override PartName="/ppt/slideLayouts/slideLayout5.xml" ContentType="application/vnd.openxmlformats-officedocument.presentationml.slideLayout+xml"/>
  <Override PartName="/ppt/theme/theme6.xml" ContentType="application/vnd.openxmlformats-officedocument.theme+xml"/>
  <Override PartName="/ppt/slideLayouts/slideLayout6.xml" ContentType="application/vnd.openxmlformats-officedocument.presentationml.slideLayout+xml"/>
  <Override PartName="/ppt/theme/theme7.xml" ContentType="application/vnd.openxmlformats-officedocument.theme+xml"/>
  <Override PartName="/ppt/slideLayouts/slideLayout7.xml" ContentType="application/vnd.openxmlformats-officedocument.presentationml.slideLayout+xml"/>
  <Override PartName="/ppt/theme/theme8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  <p:sldMasterId id="2147483664" r:id="rId3"/>
    <p:sldMasterId id="2147483665" r:id="rId4"/>
    <p:sldMasterId id="2147483666" r:id="rId5"/>
    <p:sldMasterId id="2147483667" r:id="rId6"/>
    <p:sldMasterId id="2147483668" r:id="rId7"/>
    <p:sldMasterId id="2147483669" r:id="rId8"/>
    <p:sldMasterId id="2147483698" r:id="rId9"/>
  </p:sldMasterIdLst>
  <p:notesMasterIdLst>
    <p:notesMasterId r:id="rId44"/>
  </p:notesMasterIdLst>
  <p:sldIdLst>
    <p:sldId id="256" r:id="rId10"/>
    <p:sldId id="257" r:id="rId11"/>
    <p:sldId id="323" r:id="rId12"/>
    <p:sldId id="320" r:id="rId13"/>
    <p:sldId id="258" r:id="rId14"/>
    <p:sldId id="259" r:id="rId15"/>
    <p:sldId id="260" r:id="rId16"/>
    <p:sldId id="261" r:id="rId17"/>
    <p:sldId id="264" r:id="rId18"/>
    <p:sldId id="265" r:id="rId19"/>
    <p:sldId id="321" r:id="rId20"/>
    <p:sldId id="266" r:id="rId21"/>
    <p:sldId id="267" r:id="rId22"/>
    <p:sldId id="269" r:id="rId23"/>
    <p:sldId id="270" r:id="rId24"/>
    <p:sldId id="271" r:id="rId25"/>
    <p:sldId id="273" r:id="rId26"/>
    <p:sldId id="274" r:id="rId27"/>
    <p:sldId id="275" r:id="rId28"/>
    <p:sldId id="276" r:id="rId29"/>
    <p:sldId id="324" r:id="rId30"/>
    <p:sldId id="278" r:id="rId31"/>
    <p:sldId id="280" r:id="rId32"/>
    <p:sldId id="281" r:id="rId33"/>
    <p:sldId id="328" r:id="rId34"/>
    <p:sldId id="282" r:id="rId35"/>
    <p:sldId id="283" r:id="rId36"/>
    <p:sldId id="285" r:id="rId37"/>
    <p:sldId id="286" r:id="rId38"/>
    <p:sldId id="287" r:id="rId39"/>
    <p:sldId id="330" r:id="rId40"/>
    <p:sldId id="288" r:id="rId41"/>
    <p:sldId id="289" r:id="rId42"/>
    <p:sldId id="291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000000"/>
          </p15:clr>
        </p15:guide>
        <p15:guide id="2" pos="3840" userDrawn="1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7954"/>
    <a:srgbClr val="336EA8"/>
    <a:srgbClr val="D7B119"/>
    <a:srgbClr val="2AAF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196" autoAdjust="0"/>
  </p:normalViewPr>
  <p:slideViewPr>
    <p:cSldViewPr snapToGrid="0">
      <p:cViewPr varScale="1">
        <p:scale>
          <a:sx n="78" d="100"/>
          <a:sy n="78" d="100"/>
        </p:scale>
        <p:origin x="8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viewProps" Target="view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⮚"/>
            </a:pPr>
            <a:endParaRPr dirty="0"/>
          </a:p>
        </p:txBody>
      </p:sp>
      <p:sp>
        <p:nvSpPr>
          <p:cNvPr id="231" name="Google Shape;2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9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36" name="Google Shape;2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51" name="Google Shape;25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52" name="Google Shape;252;p14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⮚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64" name="Google Shape;26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80" name="Google Shape;28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81" name="Google Shape;281;p19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GB" dirty="0"/>
          </a:p>
        </p:txBody>
      </p:sp>
      <p:sp>
        <p:nvSpPr>
          <p:cNvPr id="287" name="Google Shape;2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182" name="Google Shape;18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183" name="Google Shape;183;p2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93" name="Google Shape;29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94" name="Google Shape;294;p2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93" name="Google Shape;29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94" name="Google Shape;294;p2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969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04" name="Google Shape;30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</p:txBody>
      </p:sp>
      <p:sp>
        <p:nvSpPr>
          <p:cNvPr id="305" name="Google Shape;305;p23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1. **Please read the message**: This means to carefully read the email you received before replying. It's important to understand what the sender is asking or saying.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2. **Find clues**: Look for important information or hints in the email that can help you understand what the sender wants or needs. Clues can be keywords, questions, or requests.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3. **It’s worth it**: This means that taking the time to understand and respond to the email is important. It's worth the effort to provide a helpful and polite response.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4. **Your response should be written**: You need to reply to the email with a written message. This can be done by typing a response in the email or using an email writing tool.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5. **Invite a reply**: Encourage the sender to respond back if they have any further questions or need more information. You can do this by ending your email with a friendly phrase like "Feel free to ask if you have any more questions."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6. **Get feedback**: After sending your email, it's good to ask someone else to read it and give you feedback. This can help you improve your email writing skills for next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0967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39" name="Google Shape;33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340" name="Google Shape;340;p28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59" name="Google Shape;35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360" name="Google Shape;360;p31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your rules for your class and don’t follow them from the first time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99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6" name="Google Shape;3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31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1" name="Google Shape;37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377" name="Google Shape;377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378" name="Google Shape;378;p34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9" name="Google Shape;38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923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" name="Google Shape;1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207" name="Google Shape;207;p6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⮚"/>
            </a:pPr>
            <a:endParaRPr dirty="0"/>
          </a:p>
        </p:txBody>
      </p:sp>
      <p:sp>
        <p:nvSpPr>
          <p:cNvPr id="225" name="Google Shape;22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4BE44-49C7-449D-9550-1E7B6597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AA4F7-FE01-4FEF-BC23-4EBFFF370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387F4-F1D2-4A96-86BB-A4831077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B9BA3-57A0-4B4B-A089-2C5CE870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2FDF6D-CD2D-433E-84D7-E83F8FCE5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2BDD0D-C88D-431E-BC92-4367CEB00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FBEB5-E386-9685-E6D3-A062E9E4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71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325BB-1073-4118-9189-772DE5731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BC724-756A-4777-8D83-3CD9AFD194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FC4DE-2AB7-4E43-BFBA-6FF436D9B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BCCFF-F409-4BF2-9883-91BA170B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82A71-7516-408D-862B-A5F340412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613D0-7994-4BCE-AE17-12E991FEC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61616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CC53-ADBE-4538-BDCF-8A6C0C074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37BC3-80C1-40A0-B8BD-B9E9F5642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B7EDB-C158-4B0F-AC48-1D7DE7DC8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E96D1-3002-4810-98AF-A275B6334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DBB9A-2C9B-4E96-9E5C-6C3BE64498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99CCF-14FE-46E4-AEF3-3520D661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8493FD-6F8C-4BED-896C-CBA26D0E9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F6D6A-EFFC-4E81-9BDD-C595B6C9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4281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6566-0B23-4F08-ACF0-2DDFF54A4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396B25-2A2B-41A7-AF6D-57D5055F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5C9F0-C082-4566-AEB4-F08316DEF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4F48D6-A9E0-485D-BA28-15D5DACA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984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2526D-307A-4059-80C4-1413758A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1822F-3DE8-45A0-9F67-6061DB1F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1B196-D439-43FF-B35C-F9A301B0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0976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350E-3F73-4F95-89B8-BF9D660E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CE4F2-B1FE-4665-B99F-04C8EBAA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51F0C4-D797-433C-B73A-9C3B4D1BA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3DABF-2DE9-4FD5-B4A8-5E200B98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32E28-C4D1-4761-BD12-20FBE946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CF5A0-DC82-4F6C-8E49-2C9987C4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7250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47410-9CC3-4CD7-A18A-2A1FBD8F7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17FFE-99AB-4F61-A4A2-7D7A5832C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EFC75-BA25-436F-A339-F8970D50B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AE525-9C27-44A4-ADC4-FEBFF450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2E2F3-7DBB-4D25-9537-D2D24B0D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A639-0697-4DE3-8BE3-94C24D6FD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5850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7062-6971-4C1F-A975-AC85DCD0F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55ECB-B9CD-4FA5-AACA-CDD01AACF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F606B-F0E0-4BB1-94D6-738E49DF7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65738-7A1D-4D54-ADFC-91C34D4F5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7C986-B0A0-4B82-9134-1B7676F56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6154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45B8BC-3AC4-4059-BB3C-B12B6148A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C1D0E-02A9-4DFB-8CA3-A94A10E728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3F7A1-D368-4F71-BA41-54CA742F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CD9678-2347-4C47-858A-5508F8383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0E8F-0367-4945-87E5-F2D254AD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54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68A88-1EE1-3422-84E1-7CB361B1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1FC91-FAA2-D65F-E901-C6884F9C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48D4D-60AF-93C1-9BF4-DCE9AEF7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FDD901-3047-7838-FFFA-C6F934BA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98232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body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>
            <a:spLocks noGrp="1"/>
          </p:cNvSpPr>
          <p:nvPr>
            <p:ph type="pic" idx="2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19"/>
          <p:cNvSpPr txBox="1">
            <a:spLocks noGrp="1"/>
          </p:cNvSpPr>
          <p:nvPr>
            <p:ph type="body" idx="1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marL="914400" lvl="1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9"/>
            <a:ext cx="4525962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320F9A-DFA0-4189-B502-951ABE0D9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B26E85-A47D-4EB8-AACC-5D71388BF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E96502-5A71-49D7-91EF-E9D795A0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02CB4-0340-43A8-A558-65E5F6C99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4AB7B-7005-4435-A7A3-37533F456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BD404EBF-6236-4A3D-BEB9-F17357463B06}"/>
              </a:ext>
            </a:extLst>
          </p:cNvPr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E7D51-1B41-4AAB-838C-EF900F85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E0C4BE-FE7F-4C02-9A3E-71BC3A48C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5140D0A2-F8A9-7918-6D42-0B21462A7985}"/>
              </a:ext>
            </a:extLst>
          </p:cNvPr>
          <p:cNvSpPr/>
          <p:nvPr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E9A13-D855-42EA-8471-DDA8E13B3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5264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60B6D-1D51-4444-8393-E35BA63F1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61446-D5C8-48D6-8362-2691AC20F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94AA4-5DCE-4AE8-9BC9-F29480FF8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07058-AB46-40A5-B5AE-E9862D3C8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C426E-5AEB-4C83-A17B-241638168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0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667" y="115888"/>
            <a:ext cx="1405467" cy="1062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dt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ft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ldNum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F972D6-1319-4F4E-A35B-D719D3F5F86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85C812-25A0-4E40-A6AB-B4A290A631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12" y="330213"/>
            <a:ext cx="1284576" cy="637759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B25836A6-A2F7-4171-AA21-6CC267FCC70F}"/>
              </a:ext>
            </a:extLst>
          </p:cNvPr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91E89A-F8E2-4201-95AC-F9DBA9C318F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" y="0"/>
            <a:ext cx="1489765" cy="1386637"/>
          </a:xfrm>
          <a:prstGeom prst="rect">
            <a:avLst/>
          </a:prstGeom>
        </p:spPr>
      </p:pic>
      <p:sp>
        <p:nvSpPr>
          <p:cNvPr id="11" name="Freeform 6">
            <a:extLst>
              <a:ext uri="{FF2B5EF4-FFF2-40B4-BE49-F238E27FC236}">
                <a16:creationId xmlns:a16="http://schemas.microsoft.com/office/drawing/2014/main" id="{BE728FAA-6989-49E4-827F-768285FCB943}"/>
              </a:ext>
            </a:extLst>
          </p:cNvPr>
          <p:cNvSpPr/>
          <p:nvPr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</p:spPr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BAA08C-8FDB-46C4-8ADC-9425CB5F2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C7012-56A5-4A5F-AE60-B293BCF52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F9DDF-39F3-4F98-9232-F9B55E8C47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82B0E-0FEF-49F7-B246-1C5E6D54C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E8069-45EF-4F1D-8025-75594D26DC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14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1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rawpixel.com/search/consider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LYhNAqTehU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echnofaq.org/posts/2020/06/5-email-writing-tips-to-boost-conversion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openclipart.org/detail/3040/fwd__bubble_hand_drawn-by-rejon-177666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437636A-33A4-AAF7-F595-9EA797B2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289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</a:t>
            </a:fld>
            <a:endParaRPr lang="en-US" dirty="0"/>
          </a:p>
        </p:txBody>
      </p:sp>
      <p:sp>
        <p:nvSpPr>
          <p:cNvPr id="8" name="Google Shape;177;p24">
            <a:extLst>
              <a:ext uri="{FF2B5EF4-FFF2-40B4-BE49-F238E27FC236}">
                <a16:creationId xmlns:a16="http://schemas.microsoft.com/office/drawing/2014/main" id="{B04487F3-092E-097D-3247-EE15FC0E5619}"/>
              </a:ext>
            </a:extLst>
          </p:cNvPr>
          <p:cNvSpPr txBox="1">
            <a:spLocks/>
          </p:cNvSpPr>
          <p:nvPr/>
        </p:nvSpPr>
        <p:spPr>
          <a:xfrm>
            <a:off x="3580572" y="2588432"/>
            <a:ext cx="5030028" cy="168113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4800"/>
              <a:buFontTx/>
            </a:pPr>
            <a:r>
              <a:rPr lang="en-US" sz="9600" b="1" dirty="0">
                <a:solidFill>
                  <a:srgbClr val="2AAF82"/>
                </a:solidFill>
                <a:latin typeface="Söhne"/>
                <a:ea typeface="Arial"/>
                <a:cs typeface="Arial"/>
                <a:sym typeface="Arial"/>
              </a:rPr>
              <a:t>Welcome</a:t>
            </a:r>
            <a:r>
              <a:rPr lang="en-US" sz="9600" b="1" dirty="0">
                <a:solidFill>
                  <a:srgbClr val="2AAF82"/>
                </a:solidFill>
                <a:latin typeface="Söhne"/>
                <a:ea typeface="Arial"/>
                <a:cs typeface="Arial"/>
              </a:rPr>
              <a:t> </a:t>
            </a:r>
            <a:r>
              <a:rPr lang="en-US" sz="9600" b="1" dirty="0">
                <a:solidFill>
                  <a:srgbClr val="2AAF82"/>
                </a:solidFill>
                <a:latin typeface="Söhne"/>
                <a:ea typeface="Arial"/>
                <a:cs typeface="Arial"/>
                <a:sym typeface="Arial"/>
              </a:rPr>
              <a:t> </a:t>
            </a:r>
            <a:endParaRPr lang="en-US" sz="9600" dirty="0">
              <a:solidFill>
                <a:srgbClr val="2AAF82"/>
              </a:solidFill>
              <a:latin typeface="Söh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3" descr="The Ridiculously Successful Way to Introduce Yourself Over Email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009553" y="723457"/>
            <a:ext cx="7740465" cy="5156508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AC178F91-4C60-B886-0813-02839312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10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79883-CCC0-A7AB-7891-4E33C053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tabLst>
                <a:tab pos="6342063" algn="l"/>
              </a:tabLst>
            </a:pPr>
            <a:r>
              <a:rPr lang="en-GB" sz="28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to write a successful introduction email?!</a:t>
            </a:r>
          </a:p>
        </p:txBody>
      </p:sp>
      <p:pic>
        <p:nvPicPr>
          <p:cNvPr id="4098" name="Picture 2" descr="How to Write A Business Self-Introduction Email (Check Example) | Leverage  Edu">
            <a:extLst>
              <a:ext uri="{FF2B5EF4-FFF2-40B4-BE49-F238E27FC236}">
                <a16:creationId xmlns:a16="http://schemas.microsoft.com/office/drawing/2014/main" id="{042738A7-64A3-50A4-F687-355C542C20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62" t="17137"/>
          <a:stretch/>
        </p:blipFill>
        <p:spPr bwMode="auto">
          <a:xfrm>
            <a:off x="6221683" y="2251587"/>
            <a:ext cx="4465981" cy="422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F9DB6E4-BD79-EC3B-AD1E-4BBC0E28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88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4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-1923" b="1923"/>
          <a:stretch/>
        </p:blipFill>
        <p:spPr>
          <a:xfrm>
            <a:off x="2791471" y="664856"/>
            <a:ext cx="6609058" cy="5528287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B001FB0D-44A8-B3DB-FDA6-6408E3553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idx="1"/>
          </p:nvPr>
        </p:nvSpPr>
        <p:spPr>
          <a:xfrm>
            <a:off x="712381" y="2150076"/>
            <a:ext cx="10696354" cy="4208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5762" indent="-385762">
              <a:lnSpc>
                <a:spcPct val="150000"/>
              </a:lnSpc>
              <a:spcBef>
                <a:spcPts val="0"/>
              </a:spcBef>
              <a:buSzPts val="2000"/>
              <a:buFont typeface="Arial"/>
              <a:buAutoNum type="arabicPeriod"/>
            </a:pPr>
            <a:r>
              <a:rPr lang="en-GB" sz="2000" b="1" dirty="0"/>
              <a:t>Check your email for mistakes and make it sound nice. </a:t>
            </a:r>
          </a:p>
          <a:p>
            <a:pPr marL="385762" indent="-385762">
              <a:lnSpc>
                <a:spcPct val="150000"/>
              </a:lnSpc>
              <a:spcBef>
                <a:spcPts val="0"/>
              </a:spcBef>
              <a:buSzPts val="2000"/>
              <a:buFont typeface="Arial"/>
              <a:buAutoNum type="arabicPeriod"/>
            </a:pPr>
            <a:r>
              <a:rPr lang="en-GB" sz="2000" b="1" dirty="0"/>
              <a:t>Use the person's name and say why you want to talk to them. </a:t>
            </a:r>
          </a:p>
          <a:p>
            <a:pPr marL="385762" indent="-385762">
              <a:lnSpc>
                <a:spcPct val="150000"/>
              </a:lnSpc>
              <a:spcBef>
                <a:spcPts val="0"/>
              </a:spcBef>
              <a:buSzPts val="2000"/>
              <a:buFont typeface="Arial"/>
              <a:buAutoNum type="arabicPeriod"/>
            </a:pPr>
            <a:r>
              <a:rPr lang="en-GB" sz="2000" b="1" dirty="0"/>
              <a:t>Write your email politely and make it easy to read. </a:t>
            </a:r>
          </a:p>
          <a:p>
            <a:pPr marL="385762" indent="-385762">
              <a:lnSpc>
                <a:spcPct val="150000"/>
              </a:lnSpc>
              <a:spcBef>
                <a:spcPts val="0"/>
              </a:spcBef>
              <a:buSzPts val="2000"/>
              <a:buFont typeface="Arial"/>
              <a:buAutoNum type="arabicPeriod"/>
            </a:pPr>
            <a:r>
              <a:rPr lang="en-GB" sz="2000" b="1" dirty="0"/>
              <a:t>Say why you're writing and how you can help. </a:t>
            </a:r>
          </a:p>
          <a:p>
            <a:pPr marL="385762" indent="-385762">
              <a:lnSpc>
                <a:spcPct val="150000"/>
              </a:lnSpc>
              <a:spcBef>
                <a:spcPts val="0"/>
              </a:spcBef>
              <a:buSzPts val="2000"/>
              <a:buFont typeface="Arial"/>
              <a:buAutoNum type="arabicPeriod"/>
            </a:pPr>
            <a:r>
              <a:rPr lang="en-GB" sz="2000" b="1" dirty="0"/>
              <a:t>Show that you're excited to talk. </a:t>
            </a:r>
          </a:p>
          <a:p>
            <a:pPr marL="385762" indent="-385762">
              <a:lnSpc>
                <a:spcPct val="150000"/>
              </a:lnSpc>
              <a:spcBef>
                <a:spcPts val="0"/>
              </a:spcBef>
              <a:buSzPts val="2000"/>
              <a:buFont typeface="Arial"/>
              <a:buAutoNum type="arabicPeriod"/>
            </a:pPr>
            <a:r>
              <a:rPr lang="en-GB" sz="2000" b="1" dirty="0"/>
              <a:t>Keep it short and don't add extra stuff. End your email politely and maybe ask them to do something next."</a:t>
            </a:r>
            <a:endParaRPr sz="2000" b="1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ED59A59-EBF3-42A3-756A-38A45FB3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1C26BF-41CC-83B3-14C9-00D72554C60D}"/>
              </a:ext>
            </a:extLst>
          </p:cNvPr>
          <p:cNvSpPr txBox="1"/>
          <p:nvPr/>
        </p:nvSpPr>
        <p:spPr>
          <a:xfrm>
            <a:off x="712381" y="1339602"/>
            <a:ext cx="8516894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SzPts val="2000"/>
            </a:pPr>
            <a:r>
              <a:rPr lang="en-GB" sz="2800" b="1" dirty="0"/>
              <a:t>tips on how to write </a:t>
            </a:r>
            <a:r>
              <a:rPr lang="en-US" sz="2800" b="1" dirty="0"/>
              <a:t>introduction</a:t>
            </a:r>
            <a:r>
              <a:rPr lang="en-GB" sz="2800" b="1" dirty="0"/>
              <a:t> E-mails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7"/>
          <p:cNvSpPr txBox="1">
            <a:spLocks noGrp="1"/>
          </p:cNvSpPr>
          <p:nvPr>
            <p:ph type="title"/>
          </p:nvPr>
        </p:nvSpPr>
        <p:spPr>
          <a:xfrm>
            <a:off x="815163" y="1376400"/>
            <a:ext cx="6630987" cy="625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B050"/>
              </a:buClr>
              <a:buSzPts val="3000"/>
            </a:pPr>
            <a:r>
              <a:rPr lang="en-US" sz="3000" b="1" dirty="0">
                <a:solidFill>
                  <a:srgbClr val="00B050"/>
                </a:solidFill>
              </a:rPr>
              <a:t>Complete the missing phrases</a:t>
            </a:r>
            <a:endParaRPr dirty="0"/>
          </a:p>
        </p:txBody>
      </p:sp>
      <p:sp>
        <p:nvSpPr>
          <p:cNvPr id="255" name="Google Shape;255;p37"/>
          <p:cNvSpPr txBox="1">
            <a:spLocks noGrp="1"/>
          </p:cNvSpPr>
          <p:nvPr>
            <p:ph idx="1"/>
          </p:nvPr>
        </p:nvSpPr>
        <p:spPr>
          <a:xfrm>
            <a:off x="988828" y="2001875"/>
            <a:ext cx="10388009" cy="445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1600"/>
              <a:buNone/>
            </a:pPr>
            <a:r>
              <a:rPr lang="en-US" sz="1600" dirty="0"/>
              <a:t>Subject: Introduction and [Position/Reason for Contact]</a:t>
            </a:r>
            <a:endParaRPr dirty="0"/>
          </a:p>
          <a:p>
            <a:pPr marL="0" indent="0">
              <a:spcBef>
                <a:spcPts val="320"/>
              </a:spcBef>
              <a:buSzPts val="1600"/>
              <a:buNone/>
            </a:pPr>
            <a:r>
              <a:rPr lang="en-US" sz="1600" dirty="0"/>
              <a:t>Dear [Recipient's Name],</a:t>
            </a:r>
            <a:endParaRPr dirty="0"/>
          </a:p>
          <a:p>
            <a:pPr marL="0" indent="0">
              <a:spcBef>
                <a:spcPts val="320"/>
              </a:spcBef>
              <a:buSzPts val="1600"/>
              <a:buNone/>
            </a:pPr>
            <a:r>
              <a:rPr lang="en-US" sz="1600" dirty="0"/>
              <a:t>I hope this email finds you well. My name is [Your Name], and I am reaching out to [reason for contact]. I recently came across [mention how you found out about the recipient or their organization] and was impressed by [mention something specific about the recipient or their work].</a:t>
            </a:r>
            <a:endParaRPr dirty="0"/>
          </a:p>
          <a:p>
            <a:pPr marL="0" indent="0">
              <a:buSzPts val="1600"/>
              <a:buNone/>
            </a:pPr>
            <a:r>
              <a:rPr lang="en-US" sz="1600" dirty="0"/>
              <a:t>A little bit about myself: I have [mention relevant experience or background]. I am particularly passionate about [mention your interests or areas of expertise related to the reason for contact]. I believe that my skills in [mention relevant skills] could be of value to your </a:t>
            </a:r>
            <a:r>
              <a:rPr lang="en-US" sz="1800" dirty="0"/>
              <a:t>team</a:t>
            </a:r>
            <a:r>
              <a:rPr lang="en-US" sz="1600" dirty="0"/>
              <a:t> or project.</a:t>
            </a:r>
            <a:endParaRPr dirty="0"/>
          </a:p>
          <a:p>
            <a:pPr marL="0" indent="0">
              <a:spcBef>
                <a:spcPts val="320"/>
              </a:spcBef>
              <a:buSzPts val="1600"/>
              <a:buNone/>
            </a:pPr>
            <a:r>
              <a:rPr lang="en-US" sz="1600" dirty="0"/>
              <a:t>I am eager to learn more about [mention what you want to learn or discuss further]. Would it be possible to schedule a [meeting/call] at your convenience? I am available [mention your availability].</a:t>
            </a:r>
            <a:endParaRPr dirty="0"/>
          </a:p>
          <a:p>
            <a:pPr marL="0" indent="0">
              <a:spcBef>
                <a:spcPts val="320"/>
              </a:spcBef>
              <a:buSzPts val="1600"/>
              <a:buNone/>
            </a:pPr>
            <a:r>
              <a:rPr lang="en-US" sz="1600" dirty="0"/>
              <a:t>Thank you for considering my request. I look forward to the opportunity to [mention your goals or expectations].</a:t>
            </a:r>
            <a:endParaRPr dirty="0"/>
          </a:p>
          <a:p>
            <a:pPr marL="0" indent="0">
              <a:spcBef>
                <a:spcPts val="320"/>
              </a:spcBef>
              <a:buSzPts val="1600"/>
              <a:buNone/>
            </a:pPr>
            <a:r>
              <a:rPr lang="en-US" sz="1600" dirty="0"/>
              <a:t>Best regards, </a:t>
            </a:r>
            <a:endParaRPr dirty="0"/>
          </a:p>
          <a:p>
            <a:pPr marL="0" indent="0">
              <a:spcBef>
                <a:spcPts val="320"/>
              </a:spcBef>
              <a:buSzPts val="1600"/>
              <a:buNone/>
            </a:pPr>
            <a:r>
              <a:rPr lang="en-US" sz="1600" dirty="0"/>
              <a:t>[Your Name] </a:t>
            </a:r>
            <a:endParaRPr dirty="0"/>
          </a:p>
          <a:p>
            <a:pPr marL="0" indent="0">
              <a:spcBef>
                <a:spcPts val="320"/>
              </a:spcBef>
              <a:buSzPts val="1600"/>
              <a:buNone/>
            </a:pPr>
            <a:r>
              <a:rPr lang="en-US" sz="1600" dirty="0"/>
              <a:t>[Your Contact Information]</a:t>
            </a:r>
            <a:endParaRPr dirty="0"/>
          </a:p>
          <a:p>
            <a:pPr marL="342900" indent="-241300">
              <a:spcBef>
                <a:spcPts val="320"/>
              </a:spcBef>
              <a:buSzPts val="1600"/>
              <a:buNone/>
            </a:pPr>
            <a:endParaRPr sz="16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3C14B495-6740-2681-3880-648DE6B1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/>
          <p:nvPr/>
        </p:nvSpPr>
        <p:spPr>
          <a:xfrm>
            <a:off x="1945058" y="2255641"/>
            <a:ext cx="8301884" cy="624058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r>
              <a:rPr lang="en-US" sz="2000" b="1" dirty="0">
                <a:solidFill>
                  <a:schemeClr val="bg1"/>
                </a:solidFill>
              </a:rPr>
              <a:t>How to introduce yourself in an email.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5" name="Google Shape;261;p38">
            <a:extLst>
              <a:ext uri="{FF2B5EF4-FFF2-40B4-BE49-F238E27FC236}">
                <a16:creationId xmlns:a16="http://schemas.microsoft.com/office/drawing/2014/main" id="{F37B2556-D6EF-0DE6-053F-91D8532A6188}"/>
              </a:ext>
            </a:extLst>
          </p:cNvPr>
          <p:cNvSpPr/>
          <p:nvPr/>
        </p:nvSpPr>
        <p:spPr>
          <a:xfrm>
            <a:off x="1935119" y="2976228"/>
            <a:ext cx="1938129" cy="447260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r>
              <a:rPr lang="en-US" sz="1200" dirty="0">
                <a:solidFill>
                  <a:schemeClr val="bg1"/>
                </a:solidFill>
              </a:rPr>
              <a:t>Step one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706920-5A16-4C4E-61AF-0E5B160FC247}"/>
              </a:ext>
            </a:extLst>
          </p:cNvPr>
          <p:cNvSpPr txBox="1"/>
          <p:nvPr/>
        </p:nvSpPr>
        <p:spPr>
          <a:xfrm>
            <a:off x="3950277" y="3001076"/>
            <a:ext cx="6296664" cy="400110"/>
          </a:xfrm>
          <a:prstGeom prst="rect">
            <a:avLst/>
          </a:prstGeom>
          <a:noFill/>
          <a:ln>
            <a:solidFill>
              <a:srgbClr val="D7B11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dirty="0"/>
              <a:t>Understand who you're writing to and why.</a:t>
            </a:r>
            <a:endParaRPr lang="en-US" sz="2000" dirty="0"/>
          </a:p>
        </p:txBody>
      </p:sp>
      <p:sp>
        <p:nvSpPr>
          <p:cNvPr id="10" name="Google Shape;261;p38">
            <a:extLst>
              <a:ext uri="{FF2B5EF4-FFF2-40B4-BE49-F238E27FC236}">
                <a16:creationId xmlns:a16="http://schemas.microsoft.com/office/drawing/2014/main" id="{ACAE2C78-9F2F-A37F-6EF7-B5B849C5E3C6}"/>
              </a:ext>
            </a:extLst>
          </p:cNvPr>
          <p:cNvSpPr/>
          <p:nvPr/>
        </p:nvSpPr>
        <p:spPr>
          <a:xfrm>
            <a:off x="1935119" y="3473184"/>
            <a:ext cx="1938129" cy="447260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r>
              <a:rPr lang="en-US" sz="1200" dirty="0">
                <a:solidFill>
                  <a:schemeClr val="bg1"/>
                </a:solidFill>
              </a:rPr>
              <a:t>Step two 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9F82C-4DD7-4370-DBEA-CF9078E72C99}"/>
              </a:ext>
            </a:extLst>
          </p:cNvPr>
          <p:cNvSpPr txBox="1"/>
          <p:nvPr/>
        </p:nvSpPr>
        <p:spPr>
          <a:xfrm>
            <a:off x="3950277" y="3497714"/>
            <a:ext cx="6296664" cy="400110"/>
          </a:xfrm>
          <a:prstGeom prst="rect">
            <a:avLst/>
          </a:prstGeom>
          <a:noFill/>
          <a:ln>
            <a:solidFill>
              <a:srgbClr val="D7B11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dirty="0"/>
              <a:t>Use the right tone, like being friendly or respectful.</a:t>
            </a:r>
            <a:endParaRPr lang="en-US" sz="2000" dirty="0"/>
          </a:p>
        </p:txBody>
      </p:sp>
      <p:sp>
        <p:nvSpPr>
          <p:cNvPr id="12" name="Google Shape;261;p38">
            <a:extLst>
              <a:ext uri="{FF2B5EF4-FFF2-40B4-BE49-F238E27FC236}">
                <a16:creationId xmlns:a16="http://schemas.microsoft.com/office/drawing/2014/main" id="{82C4E4C1-C870-D61E-556C-F94D0B2D295F}"/>
              </a:ext>
            </a:extLst>
          </p:cNvPr>
          <p:cNvSpPr/>
          <p:nvPr/>
        </p:nvSpPr>
        <p:spPr>
          <a:xfrm>
            <a:off x="1935119" y="3970141"/>
            <a:ext cx="1938129" cy="447260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r>
              <a:rPr lang="en-US" sz="1200" dirty="0">
                <a:solidFill>
                  <a:schemeClr val="bg1"/>
                </a:solidFill>
              </a:rPr>
              <a:t>Step three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9FA4DB-8F72-B2C1-7CAC-64525AD7E3C0}"/>
              </a:ext>
            </a:extLst>
          </p:cNvPr>
          <p:cNvSpPr txBox="1"/>
          <p:nvPr/>
        </p:nvSpPr>
        <p:spPr>
          <a:xfrm>
            <a:off x="3950277" y="3994352"/>
            <a:ext cx="6296664" cy="400110"/>
          </a:xfrm>
          <a:prstGeom prst="rect">
            <a:avLst/>
          </a:prstGeom>
          <a:noFill/>
          <a:ln>
            <a:solidFill>
              <a:srgbClr val="D7B11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dirty="0"/>
              <a:t>Keep it short and interesting.</a:t>
            </a:r>
            <a:endParaRPr lang="en-US" sz="2000" dirty="0"/>
          </a:p>
        </p:txBody>
      </p:sp>
      <p:sp>
        <p:nvSpPr>
          <p:cNvPr id="14" name="Google Shape;261;p38">
            <a:extLst>
              <a:ext uri="{FF2B5EF4-FFF2-40B4-BE49-F238E27FC236}">
                <a16:creationId xmlns:a16="http://schemas.microsoft.com/office/drawing/2014/main" id="{BA02D640-E5E0-FD05-823F-27B5B8A736F9}"/>
              </a:ext>
            </a:extLst>
          </p:cNvPr>
          <p:cNvSpPr/>
          <p:nvPr/>
        </p:nvSpPr>
        <p:spPr>
          <a:xfrm>
            <a:off x="1935119" y="4467098"/>
            <a:ext cx="1938129" cy="447260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r>
              <a:rPr lang="en-US" sz="1200" dirty="0">
                <a:solidFill>
                  <a:schemeClr val="bg1"/>
                </a:solidFill>
              </a:rPr>
              <a:t>Step four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7C5B4-87E4-6163-2AF0-0E7890F545D3}"/>
              </a:ext>
            </a:extLst>
          </p:cNvPr>
          <p:cNvSpPr txBox="1"/>
          <p:nvPr/>
        </p:nvSpPr>
        <p:spPr>
          <a:xfrm>
            <a:off x="3950277" y="4490990"/>
            <a:ext cx="6296664" cy="400110"/>
          </a:xfrm>
          <a:prstGeom prst="rect">
            <a:avLst/>
          </a:prstGeom>
          <a:noFill/>
          <a:ln>
            <a:solidFill>
              <a:srgbClr val="D7B11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dirty="0"/>
              <a:t>Make it about them, like saying why you want to connect.</a:t>
            </a:r>
            <a:endParaRPr lang="en-US" sz="2000" dirty="0"/>
          </a:p>
        </p:txBody>
      </p:sp>
      <p:sp>
        <p:nvSpPr>
          <p:cNvPr id="16" name="Google Shape;261;p38">
            <a:extLst>
              <a:ext uri="{FF2B5EF4-FFF2-40B4-BE49-F238E27FC236}">
                <a16:creationId xmlns:a16="http://schemas.microsoft.com/office/drawing/2014/main" id="{E981E6F5-9B2B-73A2-78F3-BB0554B7360A}"/>
              </a:ext>
            </a:extLst>
          </p:cNvPr>
          <p:cNvSpPr/>
          <p:nvPr/>
        </p:nvSpPr>
        <p:spPr>
          <a:xfrm>
            <a:off x="1935119" y="4964054"/>
            <a:ext cx="1938129" cy="447260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r>
              <a:rPr lang="en-US" sz="1200" dirty="0">
                <a:solidFill>
                  <a:schemeClr val="bg1"/>
                </a:solidFill>
              </a:rPr>
              <a:t>Step five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150C22-7765-2DAF-22A8-444525105D24}"/>
              </a:ext>
            </a:extLst>
          </p:cNvPr>
          <p:cNvSpPr txBox="1"/>
          <p:nvPr/>
        </p:nvSpPr>
        <p:spPr>
          <a:xfrm>
            <a:off x="3950277" y="4987629"/>
            <a:ext cx="6296664" cy="400110"/>
          </a:xfrm>
          <a:prstGeom prst="rect">
            <a:avLst/>
          </a:prstGeom>
          <a:noFill/>
          <a:ln>
            <a:solidFill>
              <a:srgbClr val="D7B11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dirty="0"/>
              <a:t>Make sure your email looks nice and polite.</a:t>
            </a:r>
            <a:endParaRPr lang="en-US" sz="2000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1CD2962B-CE50-6BD4-D310-A3AE229E6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/>
        </p:nvSpPr>
        <p:spPr>
          <a:xfrm>
            <a:off x="6331226" y="2163142"/>
            <a:ext cx="5022574" cy="32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lnSpc>
                <a:spcPct val="80000"/>
              </a:lnSpc>
              <a:buClr>
                <a:schemeClr val="dk1"/>
              </a:buClr>
              <a:buSzPts val="2700"/>
            </a:pPr>
            <a:r>
              <a:rPr lang="en-US" sz="2700" dirty="0">
                <a:solidFill>
                  <a:schemeClr val="dk1"/>
                </a:solidFill>
              </a:rPr>
              <a:t>Write your own introductory emails using the knowledge and skills you’ve gained from the lesson. Remember to refer to the email writing guidelines and sample introductions as needed.</a:t>
            </a:r>
            <a:endParaRPr dirty="0"/>
          </a:p>
        </p:txBody>
      </p:sp>
      <p:pic>
        <p:nvPicPr>
          <p:cNvPr id="3074" name="Picture 2" descr="The importance of scheduling your writing time. – Casey Carlisle">
            <a:extLst>
              <a:ext uri="{FF2B5EF4-FFF2-40B4-BE49-F238E27FC236}">
                <a16:creationId xmlns:a16="http://schemas.microsoft.com/office/drawing/2014/main" id="{1E5C37C8-5D19-4274-B13D-570471EE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5386723" cy="331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9551029-F0F5-93F2-1318-FD5A693D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16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95557A-8A45-2891-9E3F-352D8A44D65D}"/>
              </a:ext>
            </a:extLst>
          </p:cNvPr>
          <p:cNvSpPr txBox="1"/>
          <p:nvPr/>
        </p:nvSpPr>
        <p:spPr>
          <a:xfrm>
            <a:off x="1479722" y="3075056"/>
            <a:ext cx="29396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dirty="0"/>
              <a:t>How to write an effective requesting more information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04229B-4B32-F11B-E38A-EA11C1723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78613" y="1236969"/>
            <a:ext cx="5602191" cy="4691839"/>
          </a:xfrm>
          <a:effectLst>
            <a:softEdge rad="317500"/>
          </a:effectLst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D6E4A7A-822C-8AD1-3A94-7C2091A8A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idx="1"/>
          </p:nvPr>
        </p:nvSpPr>
        <p:spPr>
          <a:xfrm>
            <a:off x="976183" y="2667754"/>
            <a:ext cx="9075481" cy="165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3200"/>
            </a:pPr>
            <a:r>
              <a:rPr lang="en-GB" dirty="0"/>
              <a:t>What's the main thing to think about before writing to ask for information?</a:t>
            </a:r>
          </a:p>
          <a:p>
            <a:pPr marL="342900">
              <a:spcBef>
                <a:spcPts val="0"/>
              </a:spcBef>
              <a:buSzPts val="3200"/>
            </a:pPr>
            <a:r>
              <a:rPr lang="en-GB" dirty="0"/>
              <a:t>Do I need to email them? </a:t>
            </a:r>
          </a:p>
          <a:p>
            <a:pPr marL="342900">
              <a:spcBef>
                <a:spcPts val="0"/>
              </a:spcBef>
              <a:buSzPts val="3200"/>
            </a:pPr>
            <a:r>
              <a:rPr lang="en-GB" dirty="0"/>
              <a:t>Who can help me?</a:t>
            </a:r>
            <a:endParaRPr dirty="0"/>
          </a:p>
        </p:txBody>
      </p:sp>
      <p:sp>
        <p:nvSpPr>
          <p:cNvPr id="4" name="Google Shape;202;p28">
            <a:extLst>
              <a:ext uri="{FF2B5EF4-FFF2-40B4-BE49-F238E27FC236}">
                <a16:creationId xmlns:a16="http://schemas.microsoft.com/office/drawing/2014/main" id="{ABCBDEC5-5414-BD77-AD50-28C7A9104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67306" y="1635402"/>
            <a:ext cx="7550150" cy="89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FF0000"/>
              </a:buClr>
              <a:buSzPts val="3600"/>
            </a:pPr>
            <a:r>
              <a:rPr lang="en-US" sz="3600" b="1" dirty="0">
                <a:solidFill>
                  <a:srgbClr val="FF0000"/>
                </a:solidFill>
              </a:rPr>
              <a:t>Discuss with your classmates: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381F2DF-0905-C4C9-47F2-EE0AD07A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4" y="1635402"/>
            <a:ext cx="1605268" cy="9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29B5BA7-E009-B1DF-3ECE-91C652F1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sz="half" idx="1"/>
          </p:nvPr>
        </p:nvSpPr>
        <p:spPr>
          <a:xfrm>
            <a:off x="827903" y="1600200"/>
            <a:ext cx="5191897" cy="108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640"/>
              </a:spcBef>
              <a:buSzPts val="32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https://www.youtube.com/watch?v=7LYhNAqTehU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90" name="Google Shape;290;p43"/>
          <p:cNvSpPr txBox="1">
            <a:spLocks noGrp="1"/>
          </p:cNvSpPr>
          <p:nvPr>
            <p:ph sz="half" idx="2"/>
          </p:nvPr>
        </p:nvSpPr>
        <p:spPr>
          <a:xfrm>
            <a:off x="6172200" y="1600200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3200"/>
            </a:pPr>
            <a:r>
              <a:rPr lang="en-GB" dirty="0"/>
              <a:t>Talk about the main points and give a summary.</a:t>
            </a:r>
          </a:p>
          <a:p>
            <a:pPr marL="342900">
              <a:spcBef>
                <a:spcPts val="0"/>
              </a:spcBef>
              <a:buSzPts val="3200"/>
            </a:pPr>
            <a:endParaRPr lang="en-GB" dirty="0"/>
          </a:p>
          <a:p>
            <a:pPr marL="342900">
              <a:spcBef>
                <a:spcPts val="0"/>
              </a:spcBef>
              <a:buSzPts val="3200"/>
            </a:pPr>
            <a:r>
              <a:rPr lang="en-GB" dirty="0"/>
              <a:t>What parts should be in an email asking for information?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C08875-8602-1CDF-DF91-F7BECB756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03" y="2533536"/>
            <a:ext cx="5375803" cy="3051718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EB7B95D-08C1-6391-5190-B1B759AC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19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86;p25" descr="Two Truths And A Lie Ideas (130 Lie Examples), 46% OFF">
            <a:extLst>
              <a:ext uri="{FF2B5EF4-FFF2-40B4-BE49-F238E27FC236}">
                <a16:creationId xmlns:a16="http://schemas.microsoft.com/office/drawing/2014/main" id="{6EA1EF2D-0C0D-6657-0BFC-BDFD703BC0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2194" y="614568"/>
            <a:ext cx="7227611" cy="5422076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3E86312-ED0B-F78B-3312-EE865D76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7550" y="1708150"/>
            <a:ext cx="672465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131FB71-1C6A-BC8A-56B0-285B0C5A9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7550" y="1708150"/>
            <a:ext cx="6724650" cy="40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04377-A738-ADAF-C74E-7F84A76C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985" y="852742"/>
            <a:ext cx="9160030" cy="5152516"/>
          </a:xfrm>
          <a:prstGeom prst="rect">
            <a:avLst/>
          </a:prstGeom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C4B93D5-9D3C-0F1A-CF77-E0F68022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069701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idx="1"/>
          </p:nvPr>
        </p:nvSpPr>
        <p:spPr>
          <a:xfrm>
            <a:off x="914400" y="2227262"/>
            <a:ext cx="10439400" cy="1357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640"/>
              </a:spcBef>
              <a:buSzPts val="3200"/>
              <a:buNone/>
            </a:pPr>
            <a:r>
              <a:rPr lang="en-US" dirty="0"/>
              <a:t>Write a draft of an email requesting the necessary information, following the email writing guidelines.</a:t>
            </a:r>
            <a:endParaRPr dirty="0"/>
          </a:p>
          <a:p>
            <a:pPr marL="342900" indent="-139700"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5FABDBC-A4B7-BA14-8622-7CCB84633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E091E-5691-4926-400F-71BC9A342F56}"/>
              </a:ext>
            </a:extLst>
          </p:cNvPr>
          <p:cNvSpPr txBox="1"/>
          <p:nvPr/>
        </p:nvSpPr>
        <p:spPr>
          <a:xfrm>
            <a:off x="1146090" y="1580931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SzPts val="3200"/>
              <a:buNone/>
            </a:pPr>
            <a:r>
              <a:rPr lang="en-US" sz="3600" b="1" dirty="0">
                <a:solidFill>
                  <a:srgbClr val="047954"/>
                </a:solidFill>
              </a:rPr>
              <a:t>In pairs,</a:t>
            </a:r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>
            <a:spLocks noGrp="1"/>
          </p:cNvSpPr>
          <p:nvPr>
            <p:ph type="title"/>
          </p:nvPr>
        </p:nvSpPr>
        <p:spPr>
          <a:xfrm>
            <a:off x="1524001" y="2306637"/>
            <a:ext cx="5100637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US" sz="2400" b="1" dirty="0">
                <a:solidFill>
                  <a:srgbClr val="FF0000"/>
                </a:solidFill>
              </a:rPr>
              <a:t>Discuss the two questions with your classmates:</a:t>
            </a:r>
            <a:endParaRPr dirty="0"/>
          </a:p>
        </p:txBody>
      </p:sp>
      <p:pic>
        <p:nvPicPr>
          <p:cNvPr id="317" name="Google Shape;317;p48" descr="How To Reply To Emails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773134" y="642143"/>
            <a:ext cx="3497262" cy="510698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 txBox="1"/>
          <p:nvPr/>
        </p:nvSpPr>
        <p:spPr>
          <a:xfrm>
            <a:off x="1524001" y="3429000"/>
            <a:ext cx="4767262" cy="137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28600" indent="-228600">
              <a:lnSpc>
                <a:spcPct val="90000"/>
              </a:lnSpc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1"/>
                </a:solidFill>
              </a:rPr>
              <a:t>What is a response email?</a:t>
            </a:r>
            <a:endParaRPr dirty="0"/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2100" dirty="0">
                <a:solidFill>
                  <a:schemeClr val="dk1"/>
                </a:solidFill>
              </a:rPr>
              <a:t>How to respond to an email professionally?</a:t>
            </a:r>
            <a:endParaRPr dirty="0"/>
          </a:p>
          <a:p>
            <a:endParaRPr sz="21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B515E41-457F-1F25-F2B6-DFDF2803B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699045" y="1142099"/>
            <a:ext cx="910812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2700"/>
            </a:pPr>
            <a:r>
              <a:rPr lang="en-US" sz="2700" b="1" dirty="0"/>
              <a:t>6 Steps to Writing a Professional Email Response</a:t>
            </a:r>
            <a:endParaRPr dirty="0"/>
          </a:p>
        </p:txBody>
      </p:sp>
      <p:sp>
        <p:nvSpPr>
          <p:cNvPr id="325" name="Google Shape;325;p49"/>
          <p:cNvSpPr/>
          <p:nvPr/>
        </p:nvSpPr>
        <p:spPr>
          <a:xfrm>
            <a:off x="993407" y="1662625"/>
            <a:ext cx="3351581" cy="1610591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1. Please read the message</a:t>
            </a:r>
            <a:endParaRPr sz="1600" dirty="0"/>
          </a:p>
        </p:txBody>
      </p:sp>
      <p:sp>
        <p:nvSpPr>
          <p:cNvPr id="326" name="Google Shape;326;p49"/>
          <p:cNvSpPr/>
          <p:nvPr/>
        </p:nvSpPr>
        <p:spPr>
          <a:xfrm>
            <a:off x="8098834" y="4009487"/>
            <a:ext cx="3351581" cy="1610591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6. Get feedback</a:t>
            </a:r>
            <a:endParaRPr sz="1600" dirty="0"/>
          </a:p>
          <a:p>
            <a:endParaRPr sz="1600" b="1" dirty="0">
              <a:solidFill>
                <a:srgbClr val="FFFFFF"/>
              </a:solidFill>
            </a:endParaRPr>
          </a:p>
        </p:txBody>
      </p:sp>
      <p:sp>
        <p:nvSpPr>
          <p:cNvPr id="327" name="Google Shape;327;p49"/>
          <p:cNvSpPr/>
          <p:nvPr/>
        </p:nvSpPr>
        <p:spPr>
          <a:xfrm>
            <a:off x="4546121" y="4009487"/>
            <a:ext cx="3351581" cy="1610591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5. Invite a reply</a:t>
            </a:r>
            <a:endParaRPr sz="1600" dirty="0"/>
          </a:p>
        </p:txBody>
      </p:sp>
      <p:sp>
        <p:nvSpPr>
          <p:cNvPr id="328" name="Google Shape;328;p49"/>
          <p:cNvSpPr/>
          <p:nvPr/>
        </p:nvSpPr>
        <p:spPr>
          <a:xfrm>
            <a:off x="993407" y="4009487"/>
            <a:ext cx="3351581" cy="1610591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endParaRPr sz="1600" b="1" dirty="0">
              <a:solidFill>
                <a:srgbClr val="FFFFFF"/>
              </a:solidFill>
            </a:endParaRPr>
          </a:p>
          <a:p>
            <a:pPr algn="ctr">
              <a:buClr>
                <a:schemeClr val="dk1"/>
              </a:buClr>
              <a:buSzPts val="2100"/>
            </a:pPr>
            <a:endParaRPr sz="1600" b="1" dirty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4. Your response should be written</a:t>
            </a:r>
            <a:endParaRPr sz="1600" dirty="0"/>
          </a:p>
          <a:p>
            <a:pPr algn="ctr">
              <a:buClr>
                <a:srgbClr val="FFFFFF"/>
              </a:buClr>
              <a:buSzPts val="2100"/>
            </a:pPr>
            <a:br>
              <a:rPr lang="en-US" sz="1600" dirty="0">
                <a:solidFill>
                  <a:srgbClr val="FFFFFF"/>
                </a:solidFill>
              </a:rPr>
            </a:br>
            <a:endParaRPr sz="1600" dirty="0"/>
          </a:p>
        </p:txBody>
      </p:sp>
      <p:sp>
        <p:nvSpPr>
          <p:cNvPr id="329" name="Google Shape;329;p49"/>
          <p:cNvSpPr/>
          <p:nvPr/>
        </p:nvSpPr>
        <p:spPr>
          <a:xfrm>
            <a:off x="8132540" y="1662625"/>
            <a:ext cx="3349257" cy="1610591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3. It’s worth it</a:t>
            </a:r>
            <a:endParaRPr sz="1600" dirty="0"/>
          </a:p>
        </p:txBody>
      </p:sp>
      <p:sp>
        <p:nvSpPr>
          <p:cNvPr id="330" name="Google Shape;330;p49"/>
          <p:cNvSpPr/>
          <p:nvPr/>
        </p:nvSpPr>
        <p:spPr>
          <a:xfrm>
            <a:off x="4556198" y="1661903"/>
            <a:ext cx="3349257" cy="1612034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2. Find clues</a:t>
            </a:r>
            <a:endParaRPr sz="16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CDB657F-BC79-B9DB-A100-868A35F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5;p49">
            <a:extLst>
              <a:ext uri="{FF2B5EF4-FFF2-40B4-BE49-F238E27FC236}">
                <a16:creationId xmlns:a16="http://schemas.microsoft.com/office/drawing/2014/main" id="{7800D47C-3F03-16B0-13F7-E6336909026A}"/>
              </a:ext>
            </a:extLst>
          </p:cNvPr>
          <p:cNvSpPr/>
          <p:nvPr/>
        </p:nvSpPr>
        <p:spPr>
          <a:xfrm>
            <a:off x="993407" y="4628784"/>
            <a:ext cx="3351581" cy="15743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sz="1600" dirty="0">
                <a:solidFill>
                  <a:schemeClr val="accent1"/>
                </a:solidFill>
              </a:rPr>
              <a:t>You need to reply to the email with a written message. This can be done by typing a response in the email or using an email writing tool.</a:t>
            </a:r>
          </a:p>
        </p:txBody>
      </p:sp>
      <p:sp>
        <p:nvSpPr>
          <p:cNvPr id="8" name="Google Shape;325;p49">
            <a:extLst>
              <a:ext uri="{FF2B5EF4-FFF2-40B4-BE49-F238E27FC236}">
                <a16:creationId xmlns:a16="http://schemas.microsoft.com/office/drawing/2014/main" id="{C92A65D9-FCFC-80B8-D9AF-FBC2A49C83CC}"/>
              </a:ext>
            </a:extLst>
          </p:cNvPr>
          <p:cNvSpPr/>
          <p:nvPr/>
        </p:nvSpPr>
        <p:spPr>
          <a:xfrm>
            <a:off x="8130216" y="4628784"/>
            <a:ext cx="3351581" cy="15743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sz="1600" dirty="0">
                <a:solidFill>
                  <a:schemeClr val="accent1"/>
                </a:solidFill>
              </a:rPr>
              <a:t>After sending your email, it's good to ask someone else to read it and give you feedback. This can help you improve your email writing skills for next time.</a:t>
            </a:r>
          </a:p>
        </p:txBody>
      </p:sp>
      <p:sp>
        <p:nvSpPr>
          <p:cNvPr id="9" name="Google Shape;325;p49">
            <a:extLst>
              <a:ext uri="{FF2B5EF4-FFF2-40B4-BE49-F238E27FC236}">
                <a16:creationId xmlns:a16="http://schemas.microsoft.com/office/drawing/2014/main" id="{6D3D4F45-AC4B-C893-3E80-C681A0CFB8DA}"/>
              </a:ext>
            </a:extLst>
          </p:cNvPr>
          <p:cNvSpPr/>
          <p:nvPr/>
        </p:nvSpPr>
        <p:spPr>
          <a:xfrm>
            <a:off x="4561231" y="4628784"/>
            <a:ext cx="3351581" cy="15743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sz="1600" dirty="0">
                <a:solidFill>
                  <a:schemeClr val="accent1"/>
                </a:solidFill>
              </a:rPr>
              <a:t>You can do this by ending your email with a friendly phrase like "Feel free to ask if you have any more questions."</a:t>
            </a:r>
          </a:p>
        </p:txBody>
      </p:sp>
      <p:sp>
        <p:nvSpPr>
          <p:cNvPr id="4" name="Google Shape;325;p49">
            <a:extLst>
              <a:ext uri="{FF2B5EF4-FFF2-40B4-BE49-F238E27FC236}">
                <a16:creationId xmlns:a16="http://schemas.microsoft.com/office/drawing/2014/main" id="{15E16F42-CD7D-0D23-22BF-5B42DD029F2A}"/>
              </a:ext>
            </a:extLst>
          </p:cNvPr>
          <p:cNvSpPr/>
          <p:nvPr/>
        </p:nvSpPr>
        <p:spPr>
          <a:xfrm>
            <a:off x="993407" y="2293357"/>
            <a:ext cx="3351581" cy="15743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sz="1600" dirty="0">
                <a:solidFill>
                  <a:schemeClr val="accent1"/>
                </a:solidFill>
              </a:rPr>
              <a:t>This means to carefully read the email you received before replying. It's important to understand what the sender is asking or saying.</a:t>
            </a:r>
          </a:p>
        </p:txBody>
      </p:sp>
      <p:sp>
        <p:nvSpPr>
          <p:cNvPr id="324" name="Google Shape;324;p49"/>
          <p:cNvSpPr txBox="1">
            <a:spLocks noGrp="1"/>
          </p:cNvSpPr>
          <p:nvPr>
            <p:ph type="title"/>
          </p:nvPr>
        </p:nvSpPr>
        <p:spPr>
          <a:xfrm>
            <a:off x="699045" y="1142099"/>
            <a:ext cx="9108123" cy="37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2700"/>
            </a:pPr>
            <a:r>
              <a:rPr lang="en-US" sz="2700" b="1" dirty="0"/>
              <a:t>6 Steps to Writing a Professional Email Response</a:t>
            </a:r>
            <a:endParaRPr dirty="0"/>
          </a:p>
        </p:txBody>
      </p:sp>
      <p:sp>
        <p:nvSpPr>
          <p:cNvPr id="325" name="Google Shape;325;p49"/>
          <p:cNvSpPr/>
          <p:nvPr/>
        </p:nvSpPr>
        <p:spPr>
          <a:xfrm>
            <a:off x="993407" y="1601378"/>
            <a:ext cx="3351581" cy="751352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1. Please read the message</a:t>
            </a:r>
            <a:endParaRPr sz="1600" dirty="0"/>
          </a:p>
        </p:txBody>
      </p:sp>
      <p:sp>
        <p:nvSpPr>
          <p:cNvPr id="326" name="Google Shape;326;p49"/>
          <p:cNvSpPr/>
          <p:nvPr/>
        </p:nvSpPr>
        <p:spPr>
          <a:xfrm>
            <a:off x="8098834" y="3984980"/>
            <a:ext cx="3351581" cy="751352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6. Get feedback</a:t>
            </a:r>
            <a:endParaRPr sz="1600" dirty="0"/>
          </a:p>
        </p:txBody>
      </p:sp>
      <p:sp>
        <p:nvSpPr>
          <p:cNvPr id="6" name="Google Shape;325;p49">
            <a:extLst>
              <a:ext uri="{FF2B5EF4-FFF2-40B4-BE49-F238E27FC236}">
                <a16:creationId xmlns:a16="http://schemas.microsoft.com/office/drawing/2014/main" id="{3B2596CB-C8AF-30A3-9F00-F2ADEF45E1A6}"/>
              </a:ext>
            </a:extLst>
          </p:cNvPr>
          <p:cNvSpPr/>
          <p:nvPr/>
        </p:nvSpPr>
        <p:spPr>
          <a:xfrm>
            <a:off x="8130216" y="2293357"/>
            <a:ext cx="3351581" cy="15743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sz="1600" dirty="0">
                <a:solidFill>
                  <a:schemeClr val="accent1"/>
                </a:solidFill>
              </a:rPr>
              <a:t>This means that taking the time to understand and respond to the email is important. It's worth the effort to provide a helpful and polite response.</a:t>
            </a:r>
          </a:p>
        </p:txBody>
      </p:sp>
      <p:sp>
        <p:nvSpPr>
          <p:cNvPr id="327" name="Google Shape;327;p49"/>
          <p:cNvSpPr/>
          <p:nvPr/>
        </p:nvSpPr>
        <p:spPr>
          <a:xfrm>
            <a:off x="4561231" y="3984980"/>
            <a:ext cx="3351581" cy="751352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5. Invite a reply</a:t>
            </a:r>
            <a:endParaRPr sz="1600" dirty="0"/>
          </a:p>
        </p:txBody>
      </p:sp>
      <p:sp>
        <p:nvSpPr>
          <p:cNvPr id="328" name="Google Shape;328;p49"/>
          <p:cNvSpPr/>
          <p:nvPr/>
        </p:nvSpPr>
        <p:spPr>
          <a:xfrm>
            <a:off x="993407" y="3984980"/>
            <a:ext cx="3351581" cy="751352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2100"/>
            </a:pPr>
            <a:endParaRPr sz="1600" b="1" dirty="0">
              <a:solidFill>
                <a:srgbClr val="FFFFFF"/>
              </a:solidFill>
            </a:endParaRPr>
          </a:p>
          <a:p>
            <a:pPr algn="ctr">
              <a:buClr>
                <a:schemeClr val="dk1"/>
              </a:buClr>
              <a:buSzPts val="2100"/>
            </a:pPr>
            <a:endParaRPr sz="1600" b="1" dirty="0">
              <a:solidFill>
                <a:srgbClr val="FFFFFF"/>
              </a:solidFill>
            </a:endParaRPr>
          </a:p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4. Your response should be written</a:t>
            </a:r>
            <a:endParaRPr sz="1600" dirty="0"/>
          </a:p>
          <a:p>
            <a:pPr algn="ctr">
              <a:buClr>
                <a:srgbClr val="FFFFFF"/>
              </a:buClr>
              <a:buSzPts val="2100"/>
            </a:pPr>
            <a:br>
              <a:rPr lang="en-US" sz="1600" dirty="0">
                <a:solidFill>
                  <a:srgbClr val="FFFFFF"/>
                </a:solidFill>
              </a:rPr>
            </a:br>
            <a:endParaRPr sz="1600" dirty="0"/>
          </a:p>
        </p:txBody>
      </p:sp>
      <p:sp>
        <p:nvSpPr>
          <p:cNvPr id="5" name="Google Shape;325;p49">
            <a:extLst>
              <a:ext uri="{FF2B5EF4-FFF2-40B4-BE49-F238E27FC236}">
                <a16:creationId xmlns:a16="http://schemas.microsoft.com/office/drawing/2014/main" id="{2BEA11F1-A9CA-2A39-0A41-0369ECA2F25E}"/>
              </a:ext>
            </a:extLst>
          </p:cNvPr>
          <p:cNvSpPr/>
          <p:nvPr/>
        </p:nvSpPr>
        <p:spPr>
          <a:xfrm>
            <a:off x="4561231" y="2293357"/>
            <a:ext cx="3351581" cy="1574309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 cap="flat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sz="1600" dirty="0">
                <a:solidFill>
                  <a:schemeClr val="accent1"/>
                </a:solidFill>
              </a:rPr>
              <a:t>Look for important information or hints in the email that can help you understand what the sender wants or needs. Clues can be keywords, questions, or requests.</a:t>
            </a:r>
          </a:p>
        </p:txBody>
      </p:sp>
      <p:sp>
        <p:nvSpPr>
          <p:cNvPr id="329" name="Google Shape;329;p49"/>
          <p:cNvSpPr/>
          <p:nvPr/>
        </p:nvSpPr>
        <p:spPr>
          <a:xfrm>
            <a:off x="8131378" y="1601378"/>
            <a:ext cx="3349257" cy="751352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3. It’s worth it</a:t>
            </a:r>
            <a:endParaRPr sz="1600" dirty="0"/>
          </a:p>
        </p:txBody>
      </p:sp>
      <p:sp>
        <p:nvSpPr>
          <p:cNvPr id="330" name="Google Shape;330;p49"/>
          <p:cNvSpPr/>
          <p:nvPr/>
        </p:nvSpPr>
        <p:spPr>
          <a:xfrm>
            <a:off x="4562393" y="1601042"/>
            <a:ext cx="3349257" cy="752025"/>
          </a:xfrm>
          <a:prstGeom prst="roundRect">
            <a:avLst>
              <a:gd name="adj" fmla="val 16667"/>
            </a:avLst>
          </a:prstGeom>
          <a:solidFill>
            <a:srgbClr val="336EA8"/>
          </a:solidFill>
          <a:ln w="12700" cap="flat" cmpd="sng">
            <a:solidFill>
              <a:srgbClr val="D7B11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2100"/>
            </a:pPr>
            <a:r>
              <a:rPr lang="en-US" sz="1600" b="1" dirty="0">
                <a:solidFill>
                  <a:srgbClr val="FFFFFF"/>
                </a:solidFill>
              </a:rPr>
              <a:t>2. Find clues</a:t>
            </a:r>
            <a:endParaRPr sz="1600" dirty="0"/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BCDB657F-BC79-B9DB-A100-868A35F91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05701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4" grpId="0" animBg="1"/>
      <p:bldP spid="325" grpId="0" animBg="1"/>
      <p:bldP spid="326" grpId="0" animBg="1"/>
      <p:bldP spid="6" grpId="0" animBg="1"/>
      <p:bldP spid="327" grpId="0" animBg="1"/>
      <p:bldP spid="328" grpId="0" animBg="1"/>
      <p:bldP spid="5" grpId="0" animBg="1"/>
      <p:bldP spid="329" grpId="0" animBg="1"/>
      <p:bldP spid="3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0"/>
          <p:cNvSpPr txBox="1">
            <a:spLocks noGrp="1"/>
          </p:cNvSpPr>
          <p:nvPr>
            <p:ph type="title"/>
          </p:nvPr>
        </p:nvSpPr>
        <p:spPr>
          <a:xfrm>
            <a:off x="880487" y="1227137"/>
            <a:ext cx="9709928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222268"/>
              </a:buClr>
              <a:buSzPts val="4000"/>
            </a:pPr>
            <a:r>
              <a:rPr lang="en-US" sz="3200" b="1" dirty="0">
                <a:solidFill>
                  <a:srgbClr val="336EA8"/>
                </a:solidFill>
              </a:rPr>
              <a:t>Top 10 tips for effectively replying to an email</a:t>
            </a:r>
            <a:endParaRPr sz="3600" dirty="0">
              <a:solidFill>
                <a:srgbClr val="336EA8"/>
              </a:solidFill>
            </a:endParaRPr>
          </a:p>
        </p:txBody>
      </p:sp>
      <p:sp>
        <p:nvSpPr>
          <p:cNvPr id="336" name="Google Shape;336;p50"/>
          <p:cNvSpPr txBox="1">
            <a:spLocks noGrp="1"/>
          </p:cNvSpPr>
          <p:nvPr>
            <p:ph idx="1"/>
          </p:nvPr>
        </p:nvSpPr>
        <p:spPr>
          <a:xfrm>
            <a:off x="880487" y="2248621"/>
            <a:ext cx="82296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1. Read the whole email before you write back.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2. Make sure what you say fits with what they asked.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3. Keep it short and clear.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4. Write correctly and without mistakes.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5. Be nice and professional in how you write.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6. Reply quickly.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7. Use numbers or bullets to organize your reply.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8. Say what you want them to do next.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9. Check for mistakes in what you wrote.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00"/>
              <a:buNone/>
            </a:pPr>
            <a:r>
              <a:rPr lang="en-GB" sz="2500" dirty="0"/>
              <a:t>10. Start with a subject and a greeting in your email.</a:t>
            </a:r>
            <a:endParaRPr sz="25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6C255B06-AC3F-E225-E1D0-E26DB8DF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1"/>
          <p:cNvSpPr txBox="1">
            <a:spLocks noGrp="1"/>
          </p:cNvSpPr>
          <p:nvPr>
            <p:ph type="title"/>
          </p:nvPr>
        </p:nvSpPr>
        <p:spPr>
          <a:xfrm>
            <a:off x="1025525" y="1239838"/>
            <a:ext cx="7585075" cy="735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FF0000"/>
              </a:buClr>
              <a:buSzPts val="3600"/>
            </a:pPr>
            <a:r>
              <a:rPr lang="en-US" sz="2400" b="1" dirty="0">
                <a:solidFill>
                  <a:schemeClr val="accent1"/>
                </a:solidFill>
              </a:rPr>
              <a:t>Time to write, but first think about: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343" name="Google Shape;343;p51"/>
          <p:cNvSpPr txBox="1">
            <a:spLocks noGrp="1"/>
          </p:cNvSpPr>
          <p:nvPr>
            <p:ph idx="1"/>
          </p:nvPr>
        </p:nvSpPr>
        <p:spPr>
          <a:xfrm>
            <a:off x="1147762" y="1974850"/>
            <a:ext cx="7886700" cy="165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  <a:buSzPts val="2000"/>
            </a:pPr>
            <a:r>
              <a:rPr lang="en-US" sz="1600" dirty="0"/>
              <a:t>What is the purpose of the email reply in this scenario?</a:t>
            </a:r>
            <a:endParaRPr sz="1600" dirty="0"/>
          </a:p>
          <a:p>
            <a:pPr marL="342900">
              <a:spcBef>
                <a:spcPts val="400"/>
              </a:spcBef>
              <a:buSzPts val="2000"/>
            </a:pPr>
            <a:r>
              <a:rPr lang="en-US" sz="1600" dirty="0"/>
              <a:t>Who are the intended recipients of the email?</a:t>
            </a:r>
            <a:endParaRPr sz="1600" dirty="0"/>
          </a:p>
          <a:p>
            <a:pPr marL="342900">
              <a:spcBef>
                <a:spcPts val="400"/>
              </a:spcBef>
              <a:buSzPts val="2000"/>
            </a:pPr>
            <a:r>
              <a:rPr lang="en-US" sz="1600" dirty="0"/>
              <a:t>What information needs to be included in the reply?</a:t>
            </a:r>
            <a:endParaRPr sz="1600" dirty="0"/>
          </a:p>
          <a:p>
            <a:pPr marL="342900">
              <a:spcBef>
                <a:spcPts val="400"/>
              </a:spcBef>
              <a:buSzPts val="2000"/>
            </a:pPr>
            <a:r>
              <a:rPr lang="en-US" sz="1600" dirty="0"/>
              <a:t>What tone and level of formality are appropriate for the situation?</a:t>
            </a:r>
            <a:endParaRPr sz="1600" dirty="0"/>
          </a:p>
        </p:txBody>
      </p:sp>
      <p:sp>
        <p:nvSpPr>
          <p:cNvPr id="344" name="Google Shape;344;p51"/>
          <p:cNvSpPr txBox="1"/>
          <p:nvPr/>
        </p:nvSpPr>
        <p:spPr>
          <a:xfrm>
            <a:off x="1025525" y="3629026"/>
            <a:ext cx="800893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rgbClr val="FF0000"/>
              </a:buClr>
              <a:buSzPts val="2700"/>
            </a:pPr>
            <a:r>
              <a:rPr lang="en-US" sz="2400" b="1" dirty="0">
                <a:solidFill>
                  <a:schemeClr val="accent1"/>
                </a:solidFill>
              </a:rPr>
              <a:t>Now, individually write a draft an email reply to a scenario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345" name="Google Shape;345;p51"/>
          <p:cNvSpPr txBox="1"/>
          <p:nvPr/>
        </p:nvSpPr>
        <p:spPr>
          <a:xfrm>
            <a:off x="1147762" y="4669440"/>
            <a:ext cx="7337425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indent="-342900"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Think of add a polite greeting</a:t>
            </a:r>
            <a:endParaRPr sz="1600" dirty="0"/>
          </a:p>
          <a:p>
            <a:pPr marL="342900" indent="-342900"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Add the content of your reply as the body of the email</a:t>
            </a:r>
            <a:endParaRPr sz="1600" dirty="0"/>
          </a:p>
          <a:p>
            <a:pPr marL="342900" indent="-342900">
              <a:buClr>
                <a:schemeClr val="dk1"/>
              </a:buClr>
              <a:buSzPts val="2100"/>
              <a:buFont typeface="Arial"/>
              <a:buChar char="•"/>
            </a:pPr>
            <a:r>
              <a:rPr lang="en-US" sz="1600" dirty="0">
                <a:solidFill>
                  <a:schemeClr val="dk1"/>
                </a:solidFill>
              </a:rPr>
              <a:t>End the email professionally</a:t>
            </a:r>
            <a:endParaRPr sz="16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853DAC9-BFAB-95E4-7857-B0BCE914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3"/>
          <p:cNvSpPr txBox="1">
            <a:spLocks noGrp="1"/>
          </p:cNvSpPr>
          <p:nvPr>
            <p:ph sz="half" idx="1"/>
          </p:nvPr>
        </p:nvSpPr>
        <p:spPr>
          <a:xfrm>
            <a:off x="732898" y="1568450"/>
            <a:ext cx="10726204" cy="186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ts val="2400"/>
            </a:pPr>
            <a:r>
              <a:rPr lang="en-GB" b="1" dirty="0">
                <a:latin typeface="+mj-lt"/>
              </a:rPr>
              <a:t>What does "Email Closing" mean?</a:t>
            </a:r>
          </a:p>
          <a:p>
            <a:pPr>
              <a:spcBef>
                <a:spcPts val="0"/>
              </a:spcBef>
              <a:buSzPts val="2400"/>
            </a:pPr>
            <a:r>
              <a:rPr lang="en-GB" b="1" dirty="0">
                <a:latin typeface="+mj-lt"/>
              </a:rPr>
              <a:t>How does Email Closing affect communication?</a:t>
            </a:r>
          </a:p>
          <a:p>
            <a:pPr>
              <a:spcBef>
                <a:spcPts val="0"/>
              </a:spcBef>
              <a:buSzPts val="2400"/>
            </a:pPr>
            <a:r>
              <a:rPr lang="en-GB" b="1" dirty="0">
                <a:latin typeface="+mj-lt"/>
              </a:rPr>
              <a:t>What are the important parts of an email ending?</a:t>
            </a:r>
            <a:endParaRPr lang="en-GB" sz="3200" b="1" dirty="0">
              <a:latin typeface="+mj-lt"/>
            </a:endParaRPr>
          </a:p>
        </p:txBody>
      </p:sp>
      <p:pic>
        <p:nvPicPr>
          <p:cNvPr id="356" name="Google Shape;356;p53" descr="25 formal email writing format examples &amp; best practices"/>
          <p:cNvPicPr preferRelativeResize="0">
            <a:picLocks noGrp="1"/>
          </p:cNvPicPr>
          <p:nvPr>
            <p:ph sz="half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29694" y="3429000"/>
            <a:ext cx="6932612" cy="28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71DFF8C-55A5-09C4-1338-232C8942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"/>
          <p:cNvSpPr txBox="1">
            <a:spLocks noGrp="1"/>
          </p:cNvSpPr>
          <p:nvPr>
            <p:ph type="title"/>
          </p:nvPr>
        </p:nvSpPr>
        <p:spPr>
          <a:xfrm>
            <a:off x="720811" y="1066972"/>
            <a:ext cx="8197849" cy="8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US" sz="2400" b="1" dirty="0">
                <a:solidFill>
                  <a:schemeClr val="accent1"/>
                </a:solidFill>
              </a:rPr>
              <a:t>Answer the following questions regarding the provided samples: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363" name="Google Shape;363;p54"/>
          <p:cNvSpPr txBox="1">
            <a:spLocks noGrp="1"/>
          </p:cNvSpPr>
          <p:nvPr>
            <p:ph idx="1"/>
          </p:nvPr>
        </p:nvSpPr>
        <p:spPr>
          <a:xfrm>
            <a:off x="852616" y="1916112"/>
            <a:ext cx="10501184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is the feeling of each email, and how does the ending make that feeling stronger?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Who is each email for, and how does the ending change depending on that?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what jobs would each ending be okay?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How do things like being polite or knowing someone well affect the ending?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How does saying goodbye help make the emails better and make friends?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 indent="-457200">
              <a:spcBef>
                <a:spcPts val="0"/>
              </a:spcBef>
              <a:buSzPts val="2400"/>
              <a:buFont typeface="+mj-lt"/>
              <a:buAutoNum type="arabicPeriod"/>
            </a:pPr>
            <a:endParaRPr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1A3AE00D-3111-C937-6DB1-9DF5F695A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42BF3-5888-9F81-6870-F89F2BC006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3E9DD-E307-6EEB-7D04-D05258CCEC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760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4568" t="4731" r="3979" b="9382"/>
          <a:stretch/>
        </p:blipFill>
        <p:spPr>
          <a:xfrm>
            <a:off x="2628899" y="367971"/>
            <a:ext cx="6934201" cy="54044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B8D6AF3-8B0E-5986-AECE-19EE7091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4145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5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l="4568" t="4731" r="3979" b="9382"/>
          <a:stretch/>
        </p:blipFill>
        <p:spPr>
          <a:xfrm>
            <a:off x="2628899" y="367971"/>
            <a:ext cx="6934201" cy="54044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B8D6AF3-8B0E-5986-AECE-19EE7091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4145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197C82-6B8F-4213-1535-E6FCA48D9281}"/>
              </a:ext>
            </a:extLst>
          </p:cNvPr>
          <p:cNvCxnSpPr>
            <a:cxnSpLocks/>
          </p:cNvCxnSpPr>
          <p:nvPr/>
        </p:nvCxnSpPr>
        <p:spPr>
          <a:xfrm flipH="1">
            <a:off x="2000685" y="1759542"/>
            <a:ext cx="904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6300C6-AC85-004D-B293-E8A51AC6FC79}"/>
              </a:ext>
            </a:extLst>
          </p:cNvPr>
          <p:cNvSpPr/>
          <p:nvPr/>
        </p:nvSpPr>
        <p:spPr>
          <a:xfrm>
            <a:off x="262128" y="1295522"/>
            <a:ext cx="1944624" cy="912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Email endings are important for making your message better.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344050-6944-EFBB-07A5-1DDD8F910293}"/>
              </a:ext>
            </a:extLst>
          </p:cNvPr>
          <p:cNvCxnSpPr>
            <a:cxnSpLocks/>
          </p:cNvCxnSpPr>
          <p:nvPr/>
        </p:nvCxnSpPr>
        <p:spPr>
          <a:xfrm flipH="1">
            <a:off x="2000685" y="2974884"/>
            <a:ext cx="904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64CB97-7396-1FEB-D7EA-23ABE8E99663}"/>
              </a:ext>
            </a:extLst>
          </p:cNvPr>
          <p:cNvSpPr/>
          <p:nvPr/>
        </p:nvSpPr>
        <p:spPr>
          <a:xfrm>
            <a:off x="262128" y="2510864"/>
            <a:ext cx="1944624" cy="912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Endings remind people about the main point of your message</a:t>
            </a:r>
            <a:endParaRPr lang="en-US" sz="13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A67342-957B-90A6-8CEF-50B3C2F1045B}"/>
              </a:ext>
            </a:extLst>
          </p:cNvPr>
          <p:cNvCxnSpPr>
            <a:cxnSpLocks/>
          </p:cNvCxnSpPr>
          <p:nvPr/>
        </p:nvCxnSpPr>
        <p:spPr>
          <a:xfrm>
            <a:off x="6107575" y="5532888"/>
            <a:ext cx="0" cy="6711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9E6C3-0732-97ED-7297-3AF51C8F05B0}"/>
              </a:ext>
            </a:extLst>
          </p:cNvPr>
          <p:cNvCxnSpPr>
            <a:cxnSpLocks/>
          </p:cNvCxnSpPr>
          <p:nvPr/>
        </p:nvCxnSpPr>
        <p:spPr>
          <a:xfrm>
            <a:off x="9145642" y="4074479"/>
            <a:ext cx="973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5D2BE4E-F353-2A35-E0A8-80CDB26A4BAB}"/>
              </a:ext>
            </a:extLst>
          </p:cNvPr>
          <p:cNvSpPr/>
          <p:nvPr/>
        </p:nvSpPr>
        <p:spPr>
          <a:xfrm>
            <a:off x="9869114" y="3610459"/>
            <a:ext cx="1944624" cy="912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Endings should match how you talk in your message.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19790D-95FC-9621-263B-E230E7F7597A}"/>
              </a:ext>
            </a:extLst>
          </p:cNvPr>
          <p:cNvCxnSpPr>
            <a:cxnSpLocks/>
          </p:cNvCxnSpPr>
          <p:nvPr/>
        </p:nvCxnSpPr>
        <p:spPr>
          <a:xfrm flipH="1">
            <a:off x="2000685" y="4097629"/>
            <a:ext cx="90456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030E7D-6C7C-85AF-A10F-A6425F3257FA}"/>
              </a:ext>
            </a:extLst>
          </p:cNvPr>
          <p:cNvCxnSpPr>
            <a:cxnSpLocks/>
          </p:cNvCxnSpPr>
          <p:nvPr/>
        </p:nvCxnSpPr>
        <p:spPr>
          <a:xfrm>
            <a:off x="9145642" y="2974884"/>
            <a:ext cx="973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A3542D1-A170-003E-5EFA-CAE55C60C55A}"/>
              </a:ext>
            </a:extLst>
          </p:cNvPr>
          <p:cNvSpPr/>
          <p:nvPr/>
        </p:nvSpPr>
        <p:spPr>
          <a:xfrm>
            <a:off x="262128" y="3610459"/>
            <a:ext cx="1944624" cy="912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Good endings help you keep talking to people.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3816B3-2004-2659-190A-FE652858344E}"/>
              </a:ext>
            </a:extLst>
          </p:cNvPr>
          <p:cNvSpPr/>
          <p:nvPr/>
        </p:nvSpPr>
        <p:spPr>
          <a:xfrm>
            <a:off x="9869114" y="2510864"/>
            <a:ext cx="1944624" cy="912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When you use a good ending, people are more likely to answer you.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47BF44-C83F-FA3E-1263-68B165982E86}"/>
              </a:ext>
            </a:extLst>
          </p:cNvPr>
          <p:cNvCxnSpPr>
            <a:cxnSpLocks/>
          </p:cNvCxnSpPr>
          <p:nvPr/>
        </p:nvCxnSpPr>
        <p:spPr>
          <a:xfrm>
            <a:off x="9145642" y="1782692"/>
            <a:ext cx="9738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A460375-C7AA-CEF1-B5DA-26505A9FDDE9}"/>
              </a:ext>
            </a:extLst>
          </p:cNvPr>
          <p:cNvSpPr/>
          <p:nvPr/>
        </p:nvSpPr>
        <p:spPr>
          <a:xfrm>
            <a:off x="9869114" y="1318672"/>
            <a:ext cx="1944624" cy="912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/>
              <a:t>They help make you look professional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E90917F-E0EF-4048-EF6C-BF2A9B4BACF2}"/>
              </a:ext>
            </a:extLst>
          </p:cNvPr>
          <p:cNvSpPr/>
          <p:nvPr/>
        </p:nvSpPr>
        <p:spPr>
          <a:xfrm>
            <a:off x="5135263" y="5902247"/>
            <a:ext cx="1944624" cy="912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00" dirty="0"/>
              <a:t>Saying goodbye in emails is as important as saying hello.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938302028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>
            <a:spLocks noGrp="1"/>
          </p:cNvSpPr>
          <p:nvPr>
            <p:ph type="title"/>
          </p:nvPr>
        </p:nvSpPr>
        <p:spPr>
          <a:xfrm>
            <a:off x="897775" y="1052513"/>
            <a:ext cx="9384463" cy="71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2"/>
              </a:buClr>
              <a:buSzPts val="2800"/>
            </a:pPr>
            <a:br>
              <a:rPr lang="en-GB" sz="2400" b="1" dirty="0"/>
            </a:br>
            <a:r>
              <a:rPr lang="en-GB" sz="2400" b="1" dirty="0"/>
              <a:t>What are the important parts of saying goodbye in an email?</a:t>
            </a:r>
            <a:endParaRPr sz="8000" b="1" dirty="0"/>
          </a:p>
        </p:txBody>
      </p:sp>
      <p:pic>
        <p:nvPicPr>
          <p:cNvPr id="374" name="Google Shape;374;p56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63414" y="1766887"/>
            <a:ext cx="40386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07EA57A9-1321-A088-F62E-6E7FBCC6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>
            <a:spLocks noGrp="1"/>
          </p:cNvSpPr>
          <p:nvPr>
            <p:ph type="title"/>
          </p:nvPr>
        </p:nvSpPr>
        <p:spPr>
          <a:xfrm>
            <a:off x="694143" y="962025"/>
            <a:ext cx="7031037" cy="68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Provide an email closing for the below scenarios.</a:t>
            </a:r>
            <a:endParaRPr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81" name="Google Shape;381;p57"/>
          <p:cNvSpPr txBox="1">
            <a:spLocks noGrp="1"/>
          </p:cNvSpPr>
          <p:nvPr>
            <p:ph idx="1"/>
          </p:nvPr>
        </p:nvSpPr>
        <p:spPr>
          <a:xfrm>
            <a:off x="831273" y="1536700"/>
            <a:ext cx="10666584" cy="458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ts val="2000"/>
            </a:pPr>
            <a:r>
              <a:rPr lang="en-GB" sz="1600" b="1" dirty="0">
                <a:solidFill>
                  <a:srgbClr val="047954"/>
                </a:solidFill>
              </a:rPr>
              <a:t>Scenario 1: </a:t>
            </a:r>
            <a:r>
              <a:rPr lang="en-GB" sz="1600" b="1" dirty="0"/>
              <a:t>Asking About Products You are a salesperson answering a customer's questions about your company's stuff. They want to know more about prices and when they can get it.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ts val="2000"/>
            </a:pPr>
            <a:r>
              <a:rPr lang="en-GB" sz="1600" b="1" dirty="0">
                <a:solidFill>
                  <a:srgbClr val="047954"/>
                </a:solidFill>
              </a:rPr>
              <a:t>Scenario 2</a:t>
            </a:r>
            <a:r>
              <a:rPr lang="en-GB" sz="1600" b="1" dirty="0"/>
              <a:t>: Sharing Project News You're a project manager updating your team on how things are going with the project. You'll tell them about what's happened lately and what's coming up next.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ts val="2000"/>
            </a:pPr>
            <a:r>
              <a:rPr lang="en-GB" sz="1600" b="1" dirty="0">
                <a:solidFill>
                  <a:srgbClr val="047954"/>
                </a:solidFill>
              </a:rPr>
              <a:t>Scenario 3</a:t>
            </a:r>
            <a:r>
              <a:rPr lang="en-GB" sz="1600" b="1" dirty="0"/>
              <a:t>: Fixing a Problem You work in customer service and someone complained about a problem with your company's stuff. You need to make them feel better and fix the problem.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ts val="2000"/>
            </a:pPr>
            <a:r>
              <a:rPr lang="en-GB" sz="1600" b="1" dirty="0">
                <a:solidFill>
                  <a:srgbClr val="047954"/>
                </a:solidFill>
              </a:rPr>
              <a:t>Scenario 4: </a:t>
            </a:r>
            <a:r>
              <a:rPr lang="en-GB" sz="1600" b="1" dirty="0"/>
              <a:t>Saying Thanks After a Meetup You went to a meeting with other people in your field. Now you want to thank them for talking with you and maybe work together later.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ts val="2000"/>
            </a:pPr>
            <a:r>
              <a:rPr lang="en-GB" sz="1600" b="1" dirty="0">
                <a:solidFill>
                  <a:srgbClr val="047954"/>
                </a:solidFill>
              </a:rPr>
              <a:t>Scenario 5</a:t>
            </a:r>
            <a:r>
              <a:rPr lang="en-GB" sz="1600" b="1" dirty="0"/>
              <a:t>: Answering a Job Application You're a boss telling someone they didn't get the job they wanted. But you want to say thanks for trying and maybe they'll get another chance later.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ts val="2000"/>
            </a:pPr>
            <a:r>
              <a:rPr lang="en-GB" sz="1600" b="1" dirty="0">
                <a:solidFill>
                  <a:srgbClr val="047954"/>
                </a:solidFill>
              </a:rPr>
              <a:t>Scenario 6:</a:t>
            </a:r>
            <a:r>
              <a:rPr lang="en-GB" sz="1600" b="1" dirty="0"/>
              <a:t> Inviting People to a Meeting You're setting up a meeting with your coworkers to talk about the next things you're doing. You need to tell them when and where it is.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ts val="2000"/>
            </a:pPr>
            <a:r>
              <a:rPr lang="en-GB" sz="1600" b="1" dirty="0">
                <a:solidFill>
                  <a:srgbClr val="047954"/>
                </a:solidFill>
              </a:rPr>
              <a:t>Scenario 7</a:t>
            </a:r>
            <a:r>
              <a:rPr lang="en-GB" sz="1600" b="1" dirty="0"/>
              <a:t>: Asking About Stuff You want to buy some things for a new project. You're emailing companies to ask how much they cost and when they can send them.</a:t>
            </a:r>
          </a:p>
          <a:p>
            <a:pPr marL="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SzPts val="2000"/>
            </a:pPr>
            <a:r>
              <a:rPr lang="en-GB" sz="1600" b="1" dirty="0">
                <a:solidFill>
                  <a:srgbClr val="047954"/>
                </a:solidFill>
              </a:rPr>
              <a:t>Scenario 8</a:t>
            </a:r>
            <a:r>
              <a:rPr lang="en-GB" sz="1600" b="1" dirty="0"/>
              <a:t>: Saying Thanks to a Worker You're a team leader telling one of your coworkers they're doing a great job. You want to say thanks for all the hard work they've done.</a:t>
            </a:r>
            <a:endParaRPr lang="en-GB" sz="1600" dirty="0"/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EED0A68C-EFAB-C7C1-4F60-49862BE0D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946FE42E-79D7-B933-5320-0BFAE287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2975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Google Shape;272;p40" descr="Implementing EEF Feedback Recommendations with Showbie and Socrative –  Showbie">
            <a:extLst>
              <a:ext uri="{FF2B5EF4-FFF2-40B4-BE49-F238E27FC236}">
                <a16:creationId xmlns:a16="http://schemas.microsoft.com/office/drawing/2014/main" id="{35143E81-5CC4-70DE-BA53-B45FC706BC20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4474" y="1343882"/>
            <a:ext cx="12043052" cy="4705226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7;p24">
            <a:extLst>
              <a:ext uri="{FF2B5EF4-FFF2-40B4-BE49-F238E27FC236}">
                <a16:creationId xmlns:a16="http://schemas.microsoft.com/office/drawing/2014/main" id="{4A72F7CA-C615-E196-7219-C175A6466601}"/>
              </a:ext>
            </a:extLst>
          </p:cNvPr>
          <p:cNvSpPr txBox="1">
            <a:spLocks/>
          </p:cNvSpPr>
          <p:nvPr/>
        </p:nvSpPr>
        <p:spPr>
          <a:xfrm>
            <a:off x="802144" y="3039953"/>
            <a:ext cx="5030028" cy="9654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4800"/>
              <a:buFontTx/>
            </a:pPr>
            <a:r>
              <a:rPr lang="en-US" sz="4000" b="1" dirty="0">
                <a:latin typeface="Söhne"/>
                <a:ea typeface="Arial"/>
                <a:cs typeface="Arial"/>
                <a:sym typeface="Arial"/>
              </a:rPr>
              <a:t>Email and business writing</a:t>
            </a:r>
            <a:endParaRPr lang="en-US" sz="4000" dirty="0">
              <a:latin typeface="Söhn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154DD-EA90-A851-7091-01CE25438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270" r="13270"/>
          <a:stretch/>
        </p:blipFill>
        <p:spPr>
          <a:xfrm>
            <a:off x="5774635" y="1833747"/>
            <a:ext cx="5615221" cy="38219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336EA8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2E6C84EA-547A-B8D8-3CCE-0558D515B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289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4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1912874" y="1444283"/>
            <a:ext cx="2670175" cy="8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B050"/>
              </a:buClr>
              <a:buSzPts val="4400"/>
            </a:pPr>
            <a:r>
              <a:rPr lang="en-US" sz="2800" b="1" dirty="0">
                <a:solidFill>
                  <a:srgbClr val="00B050"/>
                </a:solidFill>
                <a:latin typeface="+mn-lt"/>
              </a:rPr>
              <a:t>Agenda:</a:t>
            </a:r>
            <a:endParaRPr sz="2800" dirty="0">
              <a:latin typeface="+mn-lt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idx="1"/>
          </p:nvPr>
        </p:nvSpPr>
        <p:spPr>
          <a:xfrm>
            <a:off x="856836" y="2243899"/>
            <a:ext cx="7035800" cy="3659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00050" indent="-285750">
              <a:lnSpc>
                <a:spcPct val="150000"/>
              </a:lnSpc>
              <a:spcBef>
                <a:spcPts val="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1800" dirty="0"/>
              <a:t>GTKY</a:t>
            </a:r>
            <a:endParaRPr sz="1800" dirty="0"/>
          </a:p>
          <a:p>
            <a:pPr marL="400050" indent="-285750">
              <a:lnSpc>
                <a:spcPct val="150000"/>
              </a:lnSpc>
              <a:spcBef>
                <a:spcPts val="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1800" dirty="0"/>
              <a:t>Introduce yourself by email.</a:t>
            </a:r>
            <a:endParaRPr sz="1800" dirty="0"/>
          </a:p>
          <a:p>
            <a:pPr marL="400050" indent="-285750">
              <a:lnSpc>
                <a:spcPct val="150000"/>
              </a:lnSpc>
              <a:spcBef>
                <a:spcPts val="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1800" dirty="0"/>
              <a:t>Request information by email.</a:t>
            </a:r>
            <a:endParaRPr sz="1800" dirty="0"/>
          </a:p>
          <a:p>
            <a:pPr marL="400050" indent="-285750">
              <a:lnSpc>
                <a:spcPct val="150000"/>
              </a:lnSpc>
              <a:spcBef>
                <a:spcPts val="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1800" dirty="0"/>
              <a:t>Reply by email to a previous communication</a:t>
            </a:r>
            <a:endParaRPr sz="1800" dirty="0"/>
          </a:p>
          <a:p>
            <a:pPr marL="400050" indent="-285750">
              <a:lnSpc>
                <a:spcPct val="150000"/>
              </a:lnSpc>
              <a:spcBef>
                <a:spcPts val="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1800" dirty="0"/>
              <a:t>Choose the appropriate email closing.</a:t>
            </a:r>
            <a:endParaRPr sz="1800" dirty="0"/>
          </a:p>
          <a:p>
            <a:pPr marL="400050" indent="-285750">
              <a:lnSpc>
                <a:spcPct val="150000"/>
              </a:lnSpc>
              <a:spcBef>
                <a:spcPts val="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1800" dirty="0"/>
              <a:t>Set the right tone in emails.</a:t>
            </a:r>
            <a:endParaRPr sz="1800" dirty="0"/>
          </a:p>
          <a:p>
            <a:pPr marL="400050" indent="-285750">
              <a:lnSpc>
                <a:spcPct val="150000"/>
              </a:lnSpc>
              <a:spcBef>
                <a:spcPts val="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1800" dirty="0"/>
              <a:t>Communicating using instant messaging.</a:t>
            </a:r>
            <a:endParaRPr sz="1800" dirty="0"/>
          </a:p>
          <a:p>
            <a:pPr marL="400050" indent="-285750">
              <a:lnSpc>
                <a:spcPct val="150000"/>
              </a:lnSpc>
              <a:spcBef>
                <a:spcPts val="400"/>
              </a:spcBef>
              <a:buSzPts val="2000"/>
              <a:buFont typeface="Wingdings" panose="05000000000000000000" pitchFamily="2" charset="2"/>
              <a:buChar char="§"/>
            </a:pPr>
            <a:r>
              <a:rPr lang="en-US" sz="1800" dirty="0"/>
              <a:t>Recapping </a:t>
            </a:r>
            <a:endParaRPr sz="1800" dirty="0"/>
          </a:p>
        </p:txBody>
      </p:sp>
      <p:pic>
        <p:nvPicPr>
          <p:cNvPr id="2" name="Picture 2" descr="Agenda - Free files and folders icons">
            <a:extLst>
              <a:ext uri="{FF2B5EF4-FFF2-40B4-BE49-F238E27FC236}">
                <a16:creationId xmlns:a16="http://schemas.microsoft.com/office/drawing/2014/main" id="{C302C38D-1078-6073-25A1-2C5DA13BA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39" y="1366764"/>
            <a:ext cx="877135" cy="87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2D643C-10B9-4F98-2713-0B0573D35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17928" y="1593557"/>
            <a:ext cx="6247700" cy="4402025"/>
          </a:xfrm>
          <a:prstGeom prst="rect">
            <a:avLst/>
          </a:prstGeom>
        </p:spPr>
      </p:pic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FB735951-B64E-8E58-6470-464CD7764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 descr="How to Introduce Yourself in an Email (With Proven Templates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0891" y="1163412"/>
            <a:ext cx="9750218" cy="5117668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5B469FBE-01F8-33AE-508F-E826A09D2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2367306" y="1635402"/>
            <a:ext cx="7550150" cy="896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FF0000"/>
              </a:buClr>
              <a:buSzPts val="3600"/>
            </a:pPr>
            <a:r>
              <a:rPr lang="en-US" sz="3600" b="1" dirty="0">
                <a:solidFill>
                  <a:srgbClr val="FF0000"/>
                </a:solidFill>
              </a:rPr>
              <a:t>Discuss with your classmates:</a:t>
            </a:r>
            <a:endParaRPr dirty="0"/>
          </a:p>
        </p:txBody>
      </p:sp>
      <p:sp>
        <p:nvSpPr>
          <p:cNvPr id="203" name="Google Shape;203;p28"/>
          <p:cNvSpPr txBox="1">
            <a:spLocks noGrp="1"/>
          </p:cNvSpPr>
          <p:nvPr>
            <p:ph idx="1"/>
          </p:nvPr>
        </p:nvSpPr>
        <p:spPr>
          <a:xfrm>
            <a:off x="854764" y="2532339"/>
            <a:ext cx="10575235" cy="2914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Why is it good to make people like you when you talk at work?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Why are first emails important for finding jobs or meeting new people?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How do you tell someone who you are in an email?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should you write in your first email to someone?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How short or long should your first email be?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 you ask someone to do something in your first email?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What do you do after you send your first email to someone?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4DA015A-3190-CCFA-BAA1-34C767980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4" y="1635402"/>
            <a:ext cx="1605268" cy="97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FACEAC00-313A-CFDA-6BF1-263EDDE65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66289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9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157660" y="3158193"/>
            <a:ext cx="3325348" cy="296865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F20B71-FFD5-2060-55FC-05632B01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92" y="1507593"/>
            <a:ext cx="1045265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"In small groups, look at the examples and find the good parts in each introduction."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BEDC31-FE3E-9E6E-5A15-AB37196D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7338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Google Shape;222;p31">
            <a:extLst>
              <a:ext uri="{FF2B5EF4-FFF2-40B4-BE49-F238E27FC236}">
                <a16:creationId xmlns:a16="http://schemas.microsoft.com/office/drawing/2014/main" id="{F8D5E566-CFC1-1708-2877-53321AB9D86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3326" y="3158193"/>
            <a:ext cx="3590950" cy="296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6;p30">
            <a:extLst>
              <a:ext uri="{FF2B5EF4-FFF2-40B4-BE49-F238E27FC236}">
                <a16:creationId xmlns:a16="http://schemas.microsoft.com/office/drawing/2014/main" id="{0E19A0A8-33DE-A9D3-18DE-40DDA239BF94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8992" y="3158192"/>
            <a:ext cx="3590951" cy="29686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6C8504-2466-ED73-0130-25A83B5F0C9D}"/>
              </a:ext>
            </a:extLst>
          </p:cNvPr>
          <p:cNvSpPr/>
          <p:nvPr/>
        </p:nvSpPr>
        <p:spPr>
          <a:xfrm>
            <a:off x="1424763" y="2273459"/>
            <a:ext cx="2105246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31245C-FC38-B470-E0BA-DB911B2F4E1D}"/>
              </a:ext>
            </a:extLst>
          </p:cNvPr>
          <p:cNvSpPr/>
          <p:nvPr/>
        </p:nvSpPr>
        <p:spPr>
          <a:xfrm>
            <a:off x="5092996" y="2273459"/>
            <a:ext cx="2105246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A48197-C557-6806-D090-676384EE2F55}"/>
              </a:ext>
            </a:extLst>
          </p:cNvPr>
          <p:cNvSpPr/>
          <p:nvPr/>
        </p:nvSpPr>
        <p:spPr>
          <a:xfrm>
            <a:off x="8548577" y="2273459"/>
            <a:ext cx="2105246" cy="707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Example 3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8A7A1A68-FC2D-AD55-74F1-E250DA8C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1317773" y="1096889"/>
            <a:ext cx="8113306" cy="788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buClr>
                <a:srgbClr val="FF0000"/>
              </a:buClr>
              <a:buSzPts val="2400"/>
            </a:pPr>
            <a:r>
              <a:rPr lang="en-GB" sz="2800" b="1" dirty="0">
                <a:solidFill>
                  <a:srgbClr val="047954"/>
                </a:solidFill>
              </a:rPr>
              <a:t>What important parts should be in the email you send?</a:t>
            </a:r>
            <a:endParaRPr sz="4800" dirty="0">
              <a:solidFill>
                <a:srgbClr val="047954"/>
              </a:solidFill>
            </a:endParaRPr>
          </a:p>
        </p:txBody>
      </p:sp>
      <p:pic>
        <p:nvPicPr>
          <p:cNvPr id="2" name="Google Shape;216;p30">
            <a:extLst>
              <a:ext uri="{FF2B5EF4-FFF2-40B4-BE49-F238E27FC236}">
                <a16:creationId xmlns:a16="http://schemas.microsoft.com/office/drawing/2014/main" id="{F0D18B3A-006A-7F10-8CBE-2A053606B58E}"/>
              </a:ext>
            </a:extLst>
          </p:cNvPr>
          <p:cNvPicPr preferRelativeResize="0">
            <a:picLocks noGrp="1"/>
          </p:cNvPicPr>
          <p:nvPr/>
        </p:nvPicPr>
        <p:blipFill rotWithShape="1">
          <a:blip r:embed="rId3">
            <a:alphaModFix/>
          </a:blip>
          <a:srcRect l="4717" t="22201" r="6752" b="4734"/>
          <a:stretch/>
        </p:blipFill>
        <p:spPr>
          <a:xfrm>
            <a:off x="5822944" y="1885876"/>
            <a:ext cx="5791507" cy="39513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FF34F13-A8D1-8EFC-F869-E7A7690BB6D6}"/>
              </a:ext>
            </a:extLst>
          </p:cNvPr>
          <p:cNvCxnSpPr>
            <a:cxnSpLocks/>
          </p:cNvCxnSpPr>
          <p:nvPr/>
        </p:nvCxnSpPr>
        <p:spPr>
          <a:xfrm>
            <a:off x="2930888" y="2179674"/>
            <a:ext cx="2892056" cy="0"/>
          </a:xfrm>
          <a:prstGeom prst="straightConnector1">
            <a:avLst/>
          </a:prstGeom>
          <a:ln>
            <a:solidFill>
              <a:srgbClr val="336EA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D808B6-4B95-985E-DE7B-7B956D344BAE}"/>
              </a:ext>
            </a:extLst>
          </p:cNvPr>
          <p:cNvCxnSpPr>
            <a:cxnSpLocks/>
          </p:cNvCxnSpPr>
          <p:nvPr/>
        </p:nvCxnSpPr>
        <p:spPr>
          <a:xfrm>
            <a:off x="2930888" y="2615609"/>
            <a:ext cx="2892056" cy="0"/>
          </a:xfrm>
          <a:prstGeom prst="straightConnector1">
            <a:avLst/>
          </a:prstGeom>
          <a:ln>
            <a:solidFill>
              <a:srgbClr val="336EA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Rectangle: Diagonal Corners Rounded 8">
            <a:extLst>
              <a:ext uri="{FF2B5EF4-FFF2-40B4-BE49-F238E27FC236}">
                <a16:creationId xmlns:a16="http://schemas.microsoft.com/office/drawing/2014/main" id="{CD49F1FF-7F6A-5AC6-1EE2-16161CC6D21B}"/>
              </a:ext>
            </a:extLst>
          </p:cNvPr>
          <p:cNvSpPr/>
          <p:nvPr/>
        </p:nvSpPr>
        <p:spPr>
          <a:xfrm>
            <a:off x="850605" y="1973334"/>
            <a:ext cx="2327866" cy="40163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42900" algn="ctr">
              <a:spcBef>
                <a:spcPts val="0"/>
              </a:spcBef>
              <a:buSzPts val="3200"/>
            </a:pPr>
            <a:r>
              <a:rPr lang="en-US" sz="2000" dirty="0"/>
              <a:t>Subject line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E247AB50-77BE-28CB-4C13-67D1E58BA2E6}"/>
              </a:ext>
            </a:extLst>
          </p:cNvPr>
          <p:cNvSpPr/>
          <p:nvPr/>
        </p:nvSpPr>
        <p:spPr>
          <a:xfrm>
            <a:off x="850605" y="2398637"/>
            <a:ext cx="2327866" cy="40163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42900" algn="ctr">
              <a:spcBef>
                <a:spcPts val="0"/>
              </a:spcBef>
              <a:buSzPts val="3200"/>
            </a:pPr>
            <a:r>
              <a:rPr lang="en-US" sz="2000" dirty="0"/>
              <a:t>Greeting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21E1B2-5E13-2E46-35CC-E7526070C24A}"/>
              </a:ext>
            </a:extLst>
          </p:cNvPr>
          <p:cNvCxnSpPr>
            <a:cxnSpLocks/>
          </p:cNvCxnSpPr>
          <p:nvPr/>
        </p:nvCxnSpPr>
        <p:spPr>
          <a:xfrm>
            <a:off x="2930888" y="3285460"/>
            <a:ext cx="2892056" cy="0"/>
          </a:xfrm>
          <a:prstGeom prst="straightConnector1">
            <a:avLst/>
          </a:prstGeom>
          <a:ln>
            <a:solidFill>
              <a:srgbClr val="336EA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9B855132-A6A8-40C6-2087-387A73499B01}"/>
              </a:ext>
            </a:extLst>
          </p:cNvPr>
          <p:cNvSpPr/>
          <p:nvPr/>
        </p:nvSpPr>
        <p:spPr>
          <a:xfrm>
            <a:off x="850605" y="2932425"/>
            <a:ext cx="2327866" cy="70607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marL="457200" indent="-342900" algn="ctr">
              <a:spcBef>
                <a:spcPts val="640"/>
              </a:spcBef>
              <a:buSzPts val="3200"/>
            </a:pPr>
            <a:r>
              <a:rPr lang="en-GB" sz="1800" dirty="0"/>
              <a:t>Introduction </a:t>
            </a:r>
          </a:p>
          <a:p>
            <a:pPr marL="457200" indent="-342900" algn="ctr">
              <a:spcBef>
                <a:spcPts val="640"/>
              </a:spcBef>
              <a:buSzPts val="3200"/>
            </a:pPr>
            <a:r>
              <a:rPr lang="en-GB" sz="1100" dirty="0"/>
              <a:t>(name, position, purpose of email)</a:t>
            </a:r>
            <a:endParaRPr lang="en-GB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B6A59E-E6FB-BBFE-8C8C-14EBB30A49EA}"/>
              </a:ext>
            </a:extLst>
          </p:cNvPr>
          <p:cNvCxnSpPr>
            <a:cxnSpLocks/>
          </p:cNvCxnSpPr>
          <p:nvPr/>
        </p:nvCxnSpPr>
        <p:spPr>
          <a:xfrm>
            <a:off x="2930888" y="4253023"/>
            <a:ext cx="2892056" cy="0"/>
          </a:xfrm>
          <a:prstGeom prst="straightConnector1">
            <a:avLst/>
          </a:prstGeom>
          <a:ln>
            <a:solidFill>
              <a:srgbClr val="336EA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B8BBA09E-FFDC-6E09-2B54-E14BDC10D5E2}"/>
              </a:ext>
            </a:extLst>
          </p:cNvPr>
          <p:cNvSpPr/>
          <p:nvPr/>
        </p:nvSpPr>
        <p:spPr>
          <a:xfrm>
            <a:off x="850605" y="3899988"/>
            <a:ext cx="2327866" cy="70607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lvl="2" indent="-342900" algn="ctr">
              <a:spcBef>
                <a:spcPts val="640"/>
              </a:spcBef>
              <a:buSzPts val="3200"/>
            </a:pPr>
            <a:r>
              <a:rPr lang="en-GB" dirty="0"/>
              <a:t>Brief background or relevant experience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37C7AC-4A61-46D9-BB41-6ED856DA3F43}"/>
              </a:ext>
            </a:extLst>
          </p:cNvPr>
          <p:cNvCxnSpPr>
            <a:cxnSpLocks/>
          </p:cNvCxnSpPr>
          <p:nvPr/>
        </p:nvCxnSpPr>
        <p:spPr>
          <a:xfrm>
            <a:off x="2998381" y="5039832"/>
            <a:ext cx="2824563" cy="0"/>
          </a:xfrm>
          <a:prstGeom prst="straightConnector1">
            <a:avLst/>
          </a:prstGeom>
          <a:ln>
            <a:solidFill>
              <a:srgbClr val="336EA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2A54E7F0-9F3A-1C4A-FC6E-E330E3DA3617}"/>
              </a:ext>
            </a:extLst>
          </p:cNvPr>
          <p:cNvSpPr/>
          <p:nvPr/>
        </p:nvSpPr>
        <p:spPr>
          <a:xfrm>
            <a:off x="850605" y="4822860"/>
            <a:ext cx="2327866" cy="40163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342900" algn="ctr">
              <a:spcBef>
                <a:spcPts val="640"/>
              </a:spcBef>
              <a:buSzPts val="3200"/>
            </a:pPr>
            <a:r>
              <a:rPr lang="en-US" sz="2000" dirty="0"/>
              <a:t>Closing statement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DB5DAB-70F2-43A1-1C98-4D23F5955BCB}"/>
              </a:ext>
            </a:extLst>
          </p:cNvPr>
          <p:cNvCxnSpPr>
            <a:cxnSpLocks/>
          </p:cNvCxnSpPr>
          <p:nvPr/>
        </p:nvCxnSpPr>
        <p:spPr>
          <a:xfrm>
            <a:off x="2998381" y="5518297"/>
            <a:ext cx="2824563" cy="0"/>
          </a:xfrm>
          <a:prstGeom prst="straightConnector1">
            <a:avLst/>
          </a:prstGeom>
          <a:ln>
            <a:solidFill>
              <a:srgbClr val="336EA8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Rectangle: Diagonal Corners Rounded 18">
            <a:extLst>
              <a:ext uri="{FF2B5EF4-FFF2-40B4-BE49-F238E27FC236}">
                <a16:creationId xmlns:a16="http://schemas.microsoft.com/office/drawing/2014/main" id="{7915383B-9DE5-37BD-B091-AC210C917459}"/>
              </a:ext>
            </a:extLst>
          </p:cNvPr>
          <p:cNvSpPr/>
          <p:nvPr/>
        </p:nvSpPr>
        <p:spPr>
          <a:xfrm>
            <a:off x="850605" y="5301325"/>
            <a:ext cx="2327866" cy="401638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lnSpc>
                <a:spcPct val="100000"/>
              </a:lnSpc>
              <a:spcBef>
                <a:spcPts val="640"/>
              </a:spcBef>
              <a:buSzPts val="3200"/>
              <a:buNone/>
            </a:pPr>
            <a:r>
              <a:rPr lang="en-US" sz="2000" dirty="0"/>
              <a:t>Signature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333C37DC-5BC3-0DFF-2074-945AF72A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E24C92-1265-4741-8F9F-404A15D9386E}" type="slidenum">
              <a:rPr lang="en-US" smtClean="0"/>
              <a:t>9</a:t>
            </a:fld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4" grpId="0" animBg="1"/>
      <p:bldP spid="16" grpId="0" animBg="1"/>
      <p:bldP spid="19" grpId="0" animBg="1"/>
    </p:bld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7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8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9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0_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2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6" id="{34255B39-0D97-42E7-8768-9F30245725F3}" vid="{A3663295-6497-40C0-9F8C-618D35CF76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1914</Words>
  <Application>Microsoft Office PowerPoint</Application>
  <PresentationFormat>Widescreen</PresentationFormat>
  <Paragraphs>202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Calibri</vt:lpstr>
      <vt:lpstr>Arial</vt:lpstr>
      <vt:lpstr>Söhne</vt:lpstr>
      <vt:lpstr>Wingdings</vt:lpstr>
      <vt:lpstr>Calibri Light</vt:lpstr>
      <vt:lpstr>Diseño predeterminado</vt:lpstr>
      <vt:lpstr>3_Diseño predeterminado</vt:lpstr>
      <vt:lpstr>5_Diseño predeterminado</vt:lpstr>
      <vt:lpstr>6_Diseño predeterminado</vt:lpstr>
      <vt:lpstr>7_Diseño predeterminado</vt:lpstr>
      <vt:lpstr>8_Diseño predeterminado</vt:lpstr>
      <vt:lpstr>9_Diseño predeterminado</vt:lpstr>
      <vt:lpstr>10_Diseño predeterminado</vt:lpstr>
      <vt:lpstr>Theme26</vt:lpstr>
      <vt:lpstr>PowerPoint Presentation</vt:lpstr>
      <vt:lpstr>PowerPoint Presentation</vt:lpstr>
      <vt:lpstr>Rules</vt:lpstr>
      <vt:lpstr>PowerPoint Presentation</vt:lpstr>
      <vt:lpstr>Agenda:</vt:lpstr>
      <vt:lpstr>PowerPoint Presentation</vt:lpstr>
      <vt:lpstr>Discuss with your classmates:</vt:lpstr>
      <vt:lpstr>PowerPoint Presentation</vt:lpstr>
      <vt:lpstr>What important parts should be in the email you send?</vt:lpstr>
      <vt:lpstr>PowerPoint Presentation</vt:lpstr>
      <vt:lpstr>PowerPoint Presentation</vt:lpstr>
      <vt:lpstr>PowerPoint Presentation</vt:lpstr>
      <vt:lpstr>PowerPoint Presentation</vt:lpstr>
      <vt:lpstr>Complete the missing phrases</vt:lpstr>
      <vt:lpstr>PowerPoint Presentation</vt:lpstr>
      <vt:lpstr>PowerPoint Presentation</vt:lpstr>
      <vt:lpstr>PowerPoint Presentation</vt:lpstr>
      <vt:lpstr>Discuss with your classmates:</vt:lpstr>
      <vt:lpstr>PowerPoint Presentation</vt:lpstr>
      <vt:lpstr>PowerPoint Presentation</vt:lpstr>
      <vt:lpstr>PowerPoint Presentation</vt:lpstr>
      <vt:lpstr>PowerPoint Presentation</vt:lpstr>
      <vt:lpstr>Discuss the two questions with your classmates:</vt:lpstr>
      <vt:lpstr>6 Steps to Writing a Professional Email Response</vt:lpstr>
      <vt:lpstr>6 Steps to Writing a Professional Email Response</vt:lpstr>
      <vt:lpstr>Top 10 tips for effectively replying to an email</vt:lpstr>
      <vt:lpstr>Time to write, but first think about:</vt:lpstr>
      <vt:lpstr>PowerPoint Presentation</vt:lpstr>
      <vt:lpstr>Answer the following questions regarding the provided samples:</vt:lpstr>
      <vt:lpstr>PowerPoint Presentation</vt:lpstr>
      <vt:lpstr>PowerPoint Presentation</vt:lpstr>
      <vt:lpstr> What are the important parts of saying goodbye in an email?</vt:lpstr>
      <vt:lpstr>Provide an email closing for the below scenarios.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Email and business writing</dc:title>
  <cp:lastModifiedBy>Etab Wagih</cp:lastModifiedBy>
  <cp:revision>10</cp:revision>
  <dcterms:modified xsi:type="dcterms:W3CDTF">2024-05-10T22:58:47Z</dcterms:modified>
</cp:coreProperties>
</file>